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5"/>
    <p:sldMasterId id="2147483672" r:id="rId6"/>
  </p:sldMasterIdLst>
  <p:notesMasterIdLst>
    <p:notesMasterId r:id="rId30"/>
  </p:notesMasterIdLst>
  <p:sldIdLst>
    <p:sldId id="271" r:id="rId7"/>
    <p:sldId id="257" r:id="rId8"/>
    <p:sldId id="348" r:id="rId9"/>
    <p:sldId id="349" r:id="rId10"/>
    <p:sldId id="350" r:id="rId11"/>
    <p:sldId id="334" r:id="rId12"/>
    <p:sldId id="296" r:id="rId13"/>
    <p:sldId id="324" r:id="rId14"/>
    <p:sldId id="325" r:id="rId15"/>
    <p:sldId id="351" r:id="rId16"/>
    <p:sldId id="352" r:id="rId17"/>
    <p:sldId id="353" r:id="rId18"/>
    <p:sldId id="354" r:id="rId19"/>
    <p:sldId id="355" r:id="rId20"/>
    <p:sldId id="361" r:id="rId21"/>
    <p:sldId id="341" r:id="rId22"/>
    <p:sldId id="342" r:id="rId23"/>
    <p:sldId id="356" r:id="rId24"/>
    <p:sldId id="357" r:id="rId25"/>
    <p:sldId id="358" r:id="rId26"/>
    <p:sldId id="360" r:id="rId27"/>
    <p:sldId id="359" r:id="rId28"/>
    <p:sldId id="266" r:id="rId29"/>
  </p:sldIdLst>
  <p:sldSz cx="9144000" cy="6858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BEC8067-22B8-A118-C89C-40CA74C4A523}" name="Samantha Salazar" initials="SS" userId="S::ssalazar@mvculture.com::1d602b40-9561-46a7-82cd-14c05aaece5d" providerId="AD"/>
  <p188:author id="{89145C7F-C4FD-2B96-D275-C4C78430E811}" name="Sean Wood" initials="SW" userId="afb9e93939c3130d" providerId="Windows Liv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Elizabeth Sullivan" initials="ES" lastIdx="1" clrIdx="6">
    <p:extLst>
      <p:ext uri="{19B8F6BF-5375-455C-9EA6-DF929625EA0E}">
        <p15:presenceInfo xmlns:p15="http://schemas.microsoft.com/office/powerpoint/2012/main" userId="S::ziy681@utsa.edu::c940bbae-ff4e-4b81-b265-c621b2746f10" providerId="AD"/>
      </p:ext>
    </p:extLst>
  </p:cmAuthor>
  <p:cmAuthor id="1" name="Lauren Castillo" initials="LC" lastIdx="3" clrIdx="0">
    <p:extLst>
      <p:ext uri="{19B8F6BF-5375-455C-9EA6-DF929625EA0E}">
        <p15:presenceInfo xmlns:p15="http://schemas.microsoft.com/office/powerpoint/2012/main" userId="S::lcastillo@mvculture.com::05df3c8f-cd82-4a99-86fd-d8de76e27ae3" providerId="AD"/>
      </p:ext>
    </p:extLst>
  </p:cmAuthor>
  <p:cmAuthor id="2" name="Long, Pressy K." initials="LPK" lastIdx="3" clrIdx="1">
    <p:extLst>
      <p:ext uri="{19B8F6BF-5375-455C-9EA6-DF929625EA0E}">
        <p15:presenceInfo xmlns:p15="http://schemas.microsoft.com/office/powerpoint/2012/main" userId="Long, Pressy K." providerId="None"/>
      </p:ext>
    </p:extLst>
  </p:cmAuthor>
  <p:cmAuthor id="3" name="Johnson, Lisa J CIV" initials="JLJC" lastIdx="7" clrIdx="2">
    <p:extLst>
      <p:ext uri="{19B8F6BF-5375-455C-9EA6-DF929625EA0E}">
        <p15:presenceInfo xmlns:p15="http://schemas.microsoft.com/office/powerpoint/2012/main" userId="S-1-5-21-4290293029-226652851-1696308051-1050541" providerId="AD"/>
      </p:ext>
    </p:extLst>
  </p:cmAuthor>
  <p:cmAuthor id="4" name="Kampfe, Ashley H CIV" initials="KAHC" lastIdx="4" clrIdx="3">
    <p:extLst>
      <p:ext uri="{19B8F6BF-5375-455C-9EA6-DF929625EA0E}">
        <p15:presenceInfo xmlns:p15="http://schemas.microsoft.com/office/powerpoint/2012/main" userId="S-1-5-21-4290293029-226652851-1696308051-3315690" providerId="AD"/>
      </p:ext>
    </p:extLst>
  </p:cmAuthor>
  <p:cmAuthor id="5" name="Sowers, Mark E CIV" initials="SMEC" lastIdx="11" clrIdx="4"/>
  <p:cmAuthor id="6" name="Long, Pressy K." initials="LPK [2]" lastIdx="2" clrIdx="5">
    <p:extLst>
      <p:ext uri="{19B8F6BF-5375-455C-9EA6-DF929625EA0E}">
        <p15:presenceInfo xmlns:p15="http://schemas.microsoft.com/office/powerpoint/2012/main" userId="S::Pressenna.Long@usaa.com::71cd75fc-96e2-4fc7-b077-7dca947189d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3867"/>
    <a:srgbClr val="EB3732"/>
    <a:srgbClr val="1C3866"/>
    <a:srgbClr val="004072"/>
    <a:srgbClr val="1C3867"/>
    <a:srgbClr val="1D3867"/>
    <a:srgbClr val="489CC0"/>
    <a:srgbClr val="FFDB5D"/>
    <a:srgbClr val="CBD7E3"/>
    <a:srgbClr val="1938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59"/>
    <p:restoredTop sz="86400"/>
  </p:normalViewPr>
  <p:slideViewPr>
    <p:cSldViewPr snapToGrid="0" snapToObjects="1">
      <p:cViewPr varScale="1">
        <p:scale>
          <a:sx n="92" d="100"/>
          <a:sy n="92" d="100"/>
        </p:scale>
        <p:origin x="816" y="184"/>
      </p:cViewPr>
      <p:guideLst/>
    </p:cSldViewPr>
  </p:slideViewPr>
  <p:outlineViewPr>
    <p:cViewPr>
      <p:scale>
        <a:sx n="33" d="100"/>
        <a:sy n="33" d="100"/>
      </p:scale>
      <p:origin x="0" y="-512"/>
    </p:cViewPr>
  </p:outlin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viewProps" Target="viewProps.xml"/><Relationship Id="rId29" Type="http://schemas.openxmlformats.org/officeDocument/2006/relationships/slide" Target="slides/slide23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microsoft.com/office/2018/10/relationships/authors" Target="author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commentAuthors" Target="commentAuthor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9001B5-6675-8D4D-A39E-23543D0742F2}" type="datetimeFigureOut">
              <a:rPr lang="en-US" smtClean="0"/>
              <a:t>1/24/24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7121FF-2681-E044-94E7-D531F7224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664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7121FF-2681-E044-94E7-D531F72243C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9984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7121FF-2681-E044-94E7-D531F72243C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3713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7121FF-2681-E044-94E7-D531F72243C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3592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7121FF-2681-E044-94E7-D531F72243C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363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7">
            <a:extLst>
              <a:ext uri="{FF2B5EF4-FFF2-40B4-BE49-F238E27FC236}">
                <a16:creationId xmlns:a16="http://schemas.microsoft.com/office/drawing/2014/main" id="{DFCA895F-F4DE-B24A-968D-061DD08E0A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6275" y="3715622"/>
            <a:ext cx="32233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600" b="1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</p:spTree>
    <p:extLst>
      <p:ext uri="{BB962C8B-B14F-4D97-AF65-F5344CB8AC3E}">
        <p14:creationId xmlns:p14="http://schemas.microsoft.com/office/powerpoint/2010/main" val="1042547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Text, application&#10;&#10;Description automatically generated">
            <a:extLst>
              <a:ext uri="{FF2B5EF4-FFF2-40B4-BE49-F238E27FC236}">
                <a16:creationId xmlns:a16="http://schemas.microsoft.com/office/drawing/2014/main" id="{0B980F17-03CB-4248-AE62-41980B6AD1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90BDA838-B05C-D744-BB79-0537C7C56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1040" y="395960"/>
            <a:ext cx="6343650" cy="784225"/>
          </a:xfrm>
          <a:prstGeom prst="rect">
            <a:avLst/>
          </a:prstGeom>
        </p:spPr>
        <p:txBody>
          <a:bodyPr/>
          <a:lstStyle>
            <a:lvl1pPr>
              <a:defRPr sz="2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223DB50D-8EBB-D04B-AFD2-876AAE5192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1700" y="1593443"/>
            <a:ext cx="6610349" cy="4016375"/>
          </a:xfrm>
          <a:prstGeom prst="rect">
            <a:avLst/>
          </a:prstGeom>
        </p:spPr>
        <p:txBody>
          <a:bodyPr/>
          <a:lstStyle>
            <a:lvl1pPr>
              <a:defRPr sz="2400" b="1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ü"/>
              <a:defRPr sz="22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Courier New" panose="02070309020205020404" pitchFamily="49" charset="0"/>
              <a:buChar char="o"/>
              <a:defRPr sz="19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Courier New" panose="02070309020205020404" pitchFamily="49" charset="0"/>
              <a:buChar char="o"/>
              <a:defRPr sz="16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Courier New" panose="02070309020205020404" pitchFamily="49" charset="0"/>
              <a:buChar char="o"/>
              <a:defRPr sz="14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82936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8093139B-00F1-4441-92BD-40520EC3B9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90BDA838-B05C-D744-BB79-0537C7C56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1040" y="395960"/>
            <a:ext cx="6343650" cy="784225"/>
          </a:xfrm>
          <a:prstGeom prst="rect">
            <a:avLst/>
          </a:prstGeom>
        </p:spPr>
        <p:txBody>
          <a:bodyPr/>
          <a:lstStyle>
            <a:lvl1pPr>
              <a:defRPr sz="2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223DB50D-8EBB-D04B-AFD2-876AAE5192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1700" y="1593443"/>
            <a:ext cx="6610349" cy="4016375"/>
          </a:xfrm>
          <a:prstGeom prst="rect">
            <a:avLst/>
          </a:prstGeom>
        </p:spPr>
        <p:txBody>
          <a:bodyPr/>
          <a:lstStyle>
            <a:lvl1pPr>
              <a:defRPr sz="2400" b="1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ü"/>
              <a:defRPr sz="22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Courier New" panose="02070309020205020404" pitchFamily="49" charset="0"/>
              <a:buChar char="o"/>
              <a:defRPr sz="19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Courier New" panose="02070309020205020404" pitchFamily="49" charset="0"/>
              <a:buChar char="o"/>
              <a:defRPr sz="16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Courier New" panose="02070309020205020404" pitchFamily="49" charset="0"/>
              <a:buChar char="o"/>
              <a:defRPr sz="14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22369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355B761E-6290-3A4E-A5B6-DD3EE7F356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90BDA838-B05C-D744-BB79-0537C7C56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1040" y="395960"/>
            <a:ext cx="6343650" cy="784225"/>
          </a:xfrm>
          <a:prstGeom prst="rect">
            <a:avLst/>
          </a:prstGeom>
        </p:spPr>
        <p:txBody>
          <a:bodyPr/>
          <a:lstStyle>
            <a:lvl1pPr>
              <a:defRPr sz="2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223DB50D-8EBB-D04B-AFD2-876AAE5192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1700" y="1593443"/>
            <a:ext cx="6610349" cy="4016375"/>
          </a:xfrm>
          <a:prstGeom prst="rect">
            <a:avLst/>
          </a:prstGeom>
        </p:spPr>
        <p:txBody>
          <a:bodyPr/>
          <a:lstStyle>
            <a:lvl1pPr>
              <a:defRPr sz="2400" b="1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ü"/>
              <a:defRPr sz="22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Courier New" panose="02070309020205020404" pitchFamily="49" charset="0"/>
              <a:buChar char="o"/>
              <a:defRPr sz="19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Courier New" panose="02070309020205020404" pitchFamily="49" charset="0"/>
              <a:buChar char="o"/>
              <a:defRPr sz="16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Courier New" panose="02070309020205020404" pitchFamily="49" charset="0"/>
              <a:buChar char="o"/>
              <a:defRPr sz="14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006178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37E3E721-CDF3-7A4A-B63C-9C41C3F6FD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90BDA838-B05C-D744-BB79-0537C7C56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1040" y="395960"/>
            <a:ext cx="6343650" cy="784225"/>
          </a:xfrm>
          <a:prstGeom prst="rect">
            <a:avLst/>
          </a:prstGeom>
        </p:spPr>
        <p:txBody>
          <a:bodyPr/>
          <a:lstStyle>
            <a:lvl1pPr>
              <a:defRPr sz="2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223DB50D-8EBB-D04B-AFD2-876AAE5192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1700" y="1593443"/>
            <a:ext cx="6610349" cy="4016375"/>
          </a:xfrm>
          <a:prstGeom prst="rect">
            <a:avLst/>
          </a:prstGeom>
        </p:spPr>
        <p:txBody>
          <a:bodyPr/>
          <a:lstStyle>
            <a:lvl1pPr>
              <a:defRPr sz="2400" b="1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ü"/>
              <a:defRPr sz="22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Courier New" panose="02070309020205020404" pitchFamily="49" charset="0"/>
              <a:buChar char="o"/>
              <a:defRPr sz="19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Courier New" panose="02070309020205020404" pitchFamily="49" charset="0"/>
              <a:buChar char="o"/>
              <a:defRPr sz="16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Courier New" panose="02070309020205020404" pitchFamily="49" charset="0"/>
              <a:buChar char="o"/>
              <a:defRPr sz="14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18260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aphical user interface, text, application, whiteboard&#10;&#10;Description automatically generated">
            <a:extLst>
              <a:ext uri="{FF2B5EF4-FFF2-40B4-BE49-F238E27FC236}">
                <a16:creationId xmlns:a16="http://schemas.microsoft.com/office/drawing/2014/main" id="{2004F858-AA0C-4A40-955E-924B951BCF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90BDA838-B05C-D744-BB79-0537C7C56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1040" y="395960"/>
            <a:ext cx="6343650" cy="784225"/>
          </a:xfrm>
          <a:prstGeom prst="rect">
            <a:avLst/>
          </a:prstGeom>
        </p:spPr>
        <p:txBody>
          <a:bodyPr/>
          <a:lstStyle>
            <a:lvl1pPr>
              <a:defRPr sz="2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223DB50D-8EBB-D04B-AFD2-876AAE5192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1700" y="1593443"/>
            <a:ext cx="6610349" cy="4016375"/>
          </a:xfrm>
          <a:prstGeom prst="rect">
            <a:avLst/>
          </a:prstGeom>
        </p:spPr>
        <p:txBody>
          <a:bodyPr/>
          <a:lstStyle>
            <a:lvl1pPr>
              <a:defRPr sz="2400" b="1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ü"/>
              <a:defRPr sz="22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Courier New" panose="02070309020205020404" pitchFamily="49" charset="0"/>
              <a:buChar char="o"/>
              <a:defRPr sz="19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Courier New" panose="02070309020205020404" pitchFamily="49" charset="0"/>
              <a:buChar char="o"/>
              <a:defRPr sz="16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Courier New" panose="02070309020205020404" pitchFamily="49" charset="0"/>
              <a:buChar char="o"/>
              <a:defRPr sz="14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854506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004F858-AA0C-4A40-955E-924B951BCF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90BDA838-B05C-D744-BB79-0537C7C56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1040" y="395960"/>
            <a:ext cx="6343650" cy="784225"/>
          </a:xfrm>
          <a:prstGeom prst="rect">
            <a:avLst/>
          </a:prstGeom>
        </p:spPr>
        <p:txBody>
          <a:bodyPr/>
          <a:lstStyle>
            <a:lvl1pPr>
              <a:defRPr sz="2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223DB50D-8EBB-D04B-AFD2-876AAE5192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1700" y="1593443"/>
            <a:ext cx="6610349" cy="4016375"/>
          </a:xfrm>
          <a:prstGeom prst="rect">
            <a:avLst/>
          </a:prstGeom>
        </p:spPr>
        <p:txBody>
          <a:bodyPr/>
          <a:lstStyle>
            <a:lvl1pPr>
              <a:defRPr sz="2400" b="1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ü"/>
              <a:defRPr sz="22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Courier New" panose="02070309020205020404" pitchFamily="49" charset="0"/>
              <a:buChar char="o"/>
              <a:defRPr sz="19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Courier New" panose="02070309020205020404" pitchFamily="49" charset="0"/>
              <a:buChar char="o"/>
              <a:defRPr sz="16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Courier New" panose="02070309020205020404" pitchFamily="49" charset="0"/>
              <a:buChar char="o"/>
              <a:defRPr sz="14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077127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004F858-AA0C-4A40-955E-924B951BCF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90BDA838-B05C-D744-BB79-0537C7C56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1040" y="395960"/>
            <a:ext cx="6343650" cy="784225"/>
          </a:xfrm>
          <a:prstGeom prst="rect">
            <a:avLst/>
          </a:prstGeom>
        </p:spPr>
        <p:txBody>
          <a:bodyPr/>
          <a:lstStyle>
            <a:lvl1pPr>
              <a:defRPr sz="2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223DB50D-8EBB-D04B-AFD2-876AAE5192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1700" y="1593443"/>
            <a:ext cx="6610349" cy="4016375"/>
          </a:xfrm>
          <a:prstGeom prst="rect">
            <a:avLst/>
          </a:prstGeom>
        </p:spPr>
        <p:txBody>
          <a:bodyPr/>
          <a:lstStyle>
            <a:lvl1pPr>
              <a:defRPr sz="2400" b="1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ü"/>
              <a:defRPr sz="22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Courier New" panose="02070309020205020404" pitchFamily="49" charset="0"/>
              <a:buChar char="o"/>
              <a:defRPr sz="19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Courier New" panose="02070309020205020404" pitchFamily="49" charset="0"/>
              <a:buChar char="o"/>
              <a:defRPr sz="16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Courier New" panose="02070309020205020404" pitchFamily="49" charset="0"/>
              <a:buChar char="o"/>
              <a:defRPr sz="14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726585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004F858-AA0C-4A40-955E-924B951BCF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90BDA838-B05C-D744-BB79-0537C7C56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1040" y="395960"/>
            <a:ext cx="6343650" cy="784225"/>
          </a:xfrm>
          <a:prstGeom prst="rect">
            <a:avLst/>
          </a:prstGeom>
        </p:spPr>
        <p:txBody>
          <a:bodyPr/>
          <a:lstStyle>
            <a:lvl1pPr>
              <a:defRPr sz="2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223DB50D-8EBB-D04B-AFD2-876AAE5192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1700" y="1593443"/>
            <a:ext cx="6610349" cy="4016375"/>
          </a:xfrm>
          <a:prstGeom prst="rect">
            <a:avLst/>
          </a:prstGeom>
        </p:spPr>
        <p:txBody>
          <a:bodyPr/>
          <a:lstStyle>
            <a:lvl1pPr>
              <a:defRPr sz="2400" b="1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ü"/>
              <a:defRPr sz="22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Courier New" panose="02070309020205020404" pitchFamily="49" charset="0"/>
              <a:buChar char="o"/>
              <a:defRPr sz="19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Courier New" panose="02070309020205020404" pitchFamily="49" charset="0"/>
              <a:buChar char="o"/>
              <a:defRPr sz="16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Courier New" panose="02070309020205020404" pitchFamily="49" charset="0"/>
              <a:buChar char="o"/>
              <a:defRPr sz="14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006900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004F858-AA0C-4A40-955E-924B951BCF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90BDA838-B05C-D744-BB79-0537C7C56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1040" y="395960"/>
            <a:ext cx="6343650" cy="784225"/>
          </a:xfrm>
          <a:prstGeom prst="rect">
            <a:avLst/>
          </a:prstGeom>
        </p:spPr>
        <p:txBody>
          <a:bodyPr/>
          <a:lstStyle>
            <a:lvl1pPr>
              <a:defRPr sz="2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223DB50D-8EBB-D04B-AFD2-876AAE5192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1700" y="1593443"/>
            <a:ext cx="6610349" cy="4016375"/>
          </a:xfrm>
          <a:prstGeom prst="rect">
            <a:avLst/>
          </a:prstGeom>
        </p:spPr>
        <p:txBody>
          <a:bodyPr/>
          <a:lstStyle>
            <a:lvl1pPr>
              <a:defRPr sz="2400" b="1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ü"/>
              <a:defRPr sz="22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Courier New" panose="02070309020205020404" pitchFamily="49" charset="0"/>
              <a:buChar char="o"/>
              <a:defRPr sz="19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Courier New" panose="02070309020205020404" pitchFamily="49" charset="0"/>
              <a:buChar char="o"/>
              <a:defRPr sz="16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Courier New" panose="02070309020205020404" pitchFamily="49" charset="0"/>
              <a:buChar char="o"/>
              <a:defRPr sz="14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117464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004F858-AA0C-4A40-955E-924B951BCF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90BDA838-B05C-D744-BB79-0537C7C56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1040" y="395960"/>
            <a:ext cx="6343650" cy="784225"/>
          </a:xfrm>
          <a:prstGeom prst="rect">
            <a:avLst/>
          </a:prstGeom>
        </p:spPr>
        <p:txBody>
          <a:bodyPr/>
          <a:lstStyle>
            <a:lvl1pPr>
              <a:defRPr sz="2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223DB50D-8EBB-D04B-AFD2-876AAE5192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1700" y="1593443"/>
            <a:ext cx="6610349" cy="4016375"/>
          </a:xfrm>
          <a:prstGeom prst="rect">
            <a:avLst/>
          </a:prstGeom>
        </p:spPr>
        <p:txBody>
          <a:bodyPr/>
          <a:lstStyle>
            <a:lvl1pPr>
              <a:defRPr sz="2400" b="1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ü"/>
              <a:defRPr sz="22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Courier New" panose="02070309020205020404" pitchFamily="49" charset="0"/>
              <a:buChar char="o"/>
              <a:defRPr sz="19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Courier New" panose="02070309020205020404" pitchFamily="49" charset="0"/>
              <a:buChar char="o"/>
              <a:defRPr sz="16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Courier New" panose="02070309020205020404" pitchFamily="49" charset="0"/>
              <a:buChar char="o"/>
              <a:defRPr sz="14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69682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EADE3254-4E89-B140-8CF5-7265BE73E7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90BDA838-B05C-D744-BB79-0537C7C56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1040" y="395960"/>
            <a:ext cx="6343650" cy="784225"/>
          </a:xfrm>
          <a:prstGeom prst="rect">
            <a:avLst/>
          </a:prstGeom>
        </p:spPr>
        <p:txBody>
          <a:bodyPr/>
          <a:lstStyle>
            <a:lvl1pPr>
              <a:defRPr sz="2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223DB50D-8EBB-D04B-AFD2-876AAE5192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1700" y="1593443"/>
            <a:ext cx="6610349" cy="4016375"/>
          </a:xfrm>
          <a:prstGeom prst="rect">
            <a:avLst/>
          </a:prstGeom>
        </p:spPr>
        <p:txBody>
          <a:bodyPr/>
          <a:lstStyle>
            <a:lvl1pPr>
              <a:defRPr sz="2400" b="1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ü"/>
              <a:defRPr sz="22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Courier New" panose="02070309020205020404" pitchFamily="49" charset="0"/>
              <a:buChar char="o"/>
              <a:defRPr sz="19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Courier New" panose="02070309020205020404" pitchFamily="49" charset="0"/>
              <a:buChar char="o"/>
              <a:defRPr sz="16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Courier New" panose="02070309020205020404" pitchFamily="49" charset="0"/>
              <a:buChar char="o"/>
              <a:defRPr sz="14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363390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004F858-AA0C-4A40-955E-924B951BCF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90BDA838-B05C-D744-BB79-0537C7C56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1040" y="395960"/>
            <a:ext cx="6343650" cy="784225"/>
          </a:xfrm>
          <a:prstGeom prst="rect">
            <a:avLst/>
          </a:prstGeom>
        </p:spPr>
        <p:txBody>
          <a:bodyPr/>
          <a:lstStyle>
            <a:lvl1pPr>
              <a:defRPr sz="2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223DB50D-8EBB-D04B-AFD2-876AAE5192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1700" y="1593443"/>
            <a:ext cx="6610349" cy="4016375"/>
          </a:xfrm>
          <a:prstGeom prst="rect">
            <a:avLst/>
          </a:prstGeom>
        </p:spPr>
        <p:txBody>
          <a:bodyPr/>
          <a:lstStyle>
            <a:lvl1pPr>
              <a:defRPr sz="2400" b="1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ü"/>
              <a:defRPr sz="22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Courier New" panose="02070309020205020404" pitchFamily="49" charset="0"/>
              <a:buChar char="o"/>
              <a:defRPr sz="19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Courier New" panose="02070309020205020404" pitchFamily="49" charset="0"/>
              <a:buChar char="o"/>
              <a:defRPr sz="16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Courier New" panose="02070309020205020404" pitchFamily="49" charset="0"/>
              <a:buChar char="o"/>
              <a:defRPr sz="14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058045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004F858-AA0C-4A40-955E-924B951BCF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90BDA838-B05C-D744-BB79-0537C7C56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1040" y="395960"/>
            <a:ext cx="6343650" cy="784225"/>
          </a:xfrm>
          <a:prstGeom prst="rect">
            <a:avLst/>
          </a:prstGeom>
        </p:spPr>
        <p:txBody>
          <a:bodyPr/>
          <a:lstStyle>
            <a:lvl1pPr>
              <a:defRPr sz="2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223DB50D-8EBB-D04B-AFD2-876AAE5192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1700" y="1593443"/>
            <a:ext cx="6610349" cy="4016375"/>
          </a:xfrm>
          <a:prstGeom prst="rect">
            <a:avLst/>
          </a:prstGeom>
        </p:spPr>
        <p:txBody>
          <a:bodyPr/>
          <a:lstStyle>
            <a:lvl1pPr>
              <a:defRPr sz="2400" b="1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ü"/>
              <a:defRPr sz="22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Courier New" panose="02070309020205020404" pitchFamily="49" charset="0"/>
              <a:buChar char="o"/>
              <a:defRPr sz="19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Courier New" panose="02070309020205020404" pitchFamily="49" charset="0"/>
              <a:buChar char="o"/>
              <a:defRPr sz="16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Courier New" panose="02070309020205020404" pitchFamily="49" charset="0"/>
              <a:buChar char="o"/>
              <a:defRPr sz="14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131709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004F858-AA0C-4A40-955E-924B951BCF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90BDA838-B05C-D744-BB79-0537C7C56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1040" y="395960"/>
            <a:ext cx="6343650" cy="784225"/>
          </a:xfrm>
          <a:prstGeom prst="rect">
            <a:avLst/>
          </a:prstGeom>
        </p:spPr>
        <p:txBody>
          <a:bodyPr/>
          <a:lstStyle>
            <a:lvl1pPr>
              <a:defRPr sz="2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223DB50D-8EBB-D04B-AFD2-876AAE5192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1700" y="1593443"/>
            <a:ext cx="6610349" cy="4016375"/>
          </a:xfrm>
          <a:prstGeom prst="rect">
            <a:avLst/>
          </a:prstGeom>
        </p:spPr>
        <p:txBody>
          <a:bodyPr/>
          <a:lstStyle>
            <a:lvl1pPr>
              <a:defRPr sz="2400" b="1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ü"/>
              <a:defRPr sz="22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Courier New" panose="02070309020205020404" pitchFamily="49" charset="0"/>
              <a:buChar char="o"/>
              <a:defRPr sz="19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Courier New" panose="02070309020205020404" pitchFamily="49" charset="0"/>
              <a:buChar char="o"/>
              <a:defRPr sz="16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Courier New" panose="02070309020205020404" pitchFamily="49" charset="0"/>
              <a:buChar char="o"/>
              <a:defRPr sz="14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306247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004F858-AA0C-4A40-955E-924B951BCF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90BDA838-B05C-D744-BB79-0537C7C56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1040" y="395960"/>
            <a:ext cx="6343650" cy="784225"/>
          </a:xfrm>
          <a:prstGeom prst="rect">
            <a:avLst/>
          </a:prstGeom>
        </p:spPr>
        <p:txBody>
          <a:bodyPr/>
          <a:lstStyle>
            <a:lvl1pPr>
              <a:defRPr sz="2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223DB50D-8EBB-D04B-AFD2-876AAE5192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1700" y="1593443"/>
            <a:ext cx="6610349" cy="4016375"/>
          </a:xfrm>
          <a:prstGeom prst="rect">
            <a:avLst/>
          </a:prstGeom>
        </p:spPr>
        <p:txBody>
          <a:bodyPr/>
          <a:lstStyle>
            <a:lvl1pPr>
              <a:defRPr sz="2400" b="1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ü"/>
              <a:defRPr sz="22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Courier New" panose="02070309020205020404" pitchFamily="49" charset="0"/>
              <a:buChar char="o"/>
              <a:defRPr sz="19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Courier New" panose="02070309020205020404" pitchFamily="49" charset="0"/>
              <a:buChar char="o"/>
              <a:defRPr sz="16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Courier New" panose="02070309020205020404" pitchFamily="49" charset="0"/>
              <a:buChar char="o"/>
              <a:defRPr sz="14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097986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004F858-AA0C-4A40-955E-924B951BCF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90BDA838-B05C-D744-BB79-0537C7C56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1040" y="395960"/>
            <a:ext cx="6343650" cy="784225"/>
          </a:xfrm>
          <a:prstGeom prst="rect">
            <a:avLst/>
          </a:prstGeom>
        </p:spPr>
        <p:txBody>
          <a:bodyPr/>
          <a:lstStyle>
            <a:lvl1pPr>
              <a:defRPr sz="2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223DB50D-8EBB-D04B-AFD2-876AAE5192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1700" y="1593443"/>
            <a:ext cx="6610349" cy="4016375"/>
          </a:xfrm>
          <a:prstGeom prst="rect">
            <a:avLst/>
          </a:prstGeom>
        </p:spPr>
        <p:txBody>
          <a:bodyPr/>
          <a:lstStyle>
            <a:lvl1pPr>
              <a:defRPr sz="2400" b="1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ü"/>
              <a:defRPr sz="22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Courier New" panose="02070309020205020404" pitchFamily="49" charset="0"/>
              <a:buChar char="o"/>
              <a:defRPr sz="19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Courier New" panose="02070309020205020404" pitchFamily="49" charset="0"/>
              <a:buChar char="o"/>
              <a:defRPr sz="16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Courier New" panose="02070309020205020404" pitchFamily="49" charset="0"/>
              <a:buChar char="o"/>
              <a:defRPr sz="14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366929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004F858-AA0C-4A40-955E-924B951BCF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90BDA838-B05C-D744-BB79-0537C7C56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1040" y="395960"/>
            <a:ext cx="6343650" cy="784225"/>
          </a:xfrm>
          <a:prstGeom prst="rect">
            <a:avLst/>
          </a:prstGeom>
        </p:spPr>
        <p:txBody>
          <a:bodyPr/>
          <a:lstStyle>
            <a:lvl1pPr>
              <a:defRPr sz="2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223DB50D-8EBB-D04B-AFD2-876AAE5192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1700" y="1593443"/>
            <a:ext cx="6610349" cy="4016375"/>
          </a:xfrm>
          <a:prstGeom prst="rect">
            <a:avLst/>
          </a:prstGeom>
        </p:spPr>
        <p:txBody>
          <a:bodyPr/>
          <a:lstStyle>
            <a:lvl1pPr>
              <a:defRPr sz="2400" b="1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ü"/>
              <a:defRPr sz="22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Courier New" panose="02070309020205020404" pitchFamily="49" charset="0"/>
              <a:buChar char="o"/>
              <a:defRPr sz="19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Courier New" panose="02070309020205020404" pitchFamily="49" charset="0"/>
              <a:buChar char="o"/>
              <a:defRPr sz="16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Courier New" panose="02070309020205020404" pitchFamily="49" charset="0"/>
              <a:buChar char="o"/>
              <a:defRPr sz="14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302548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004F858-AA0C-4A40-955E-924B951BCF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90BDA838-B05C-D744-BB79-0537C7C56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1040" y="395960"/>
            <a:ext cx="6343650" cy="784225"/>
          </a:xfrm>
          <a:prstGeom prst="rect">
            <a:avLst/>
          </a:prstGeom>
        </p:spPr>
        <p:txBody>
          <a:bodyPr/>
          <a:lstStyle>
            <a:lvl1pPr>
              <a:defRPr sz="2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223DB50D-8EBB-D04B-AFD2-876AAE5192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1700" y="1593443"/>
            <a:ext cx="6610349" cy="4016375"/>
          </a:xfrm>
          <a:prstGeom prst="rect">
            <a:avLst/>
          </a:prstGeom>
        </p:spPr>
        <p:txBody>
          <a:bodyPr/>
          <a:lstStyle>
            <a:lvl1pPr>
              <a:defRPr sz="2400" b="1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ü"/>
              <a:defRPr sz="22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Courier New" panose="02070309020205020404" pitchFamily="49" charset="0"/>
              <a:buChar char="o"/>
              <a:defRPr sz="19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Courier New" panose="02070309020205020404" pitchFamily="49" charset="0"/>
              <a:buChar char="o"/>
              <a:defRPr sz="16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Courier New" panose="02070309020205020404" pitchFamily="49" charset="0"/>
              <a:buChar char="o"/>
              <a:defRPr sz="14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49978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004F858-AA0C-4A40-955E-924B951BCF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90BDA838-B05C-D744-BB79-0537C7C56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1040" y="395960"/>
            <a:ext cx="6343650" cy="784225"/>
          </a:xfrm>
          <a:prstGeom prst="rect">
            <a:avLst/>
          </a:prstGeom>
        </p:spPr>
        <p:txBody>
          <a:bodyPr/>
          <a:lstStyle>
            <a:lvl1pPr>
              <a:defRPr sz="2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223DB50D-8EBB-D04B-AFD2-876AAE5192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1700" y="1593443"/>
            <a:ext cx="6610349" cy="4016375"/>
          </a:xfrm>
          <a:prstGeom prst="rect">
            <a:avLst/>
          </a:prstGeom>
        </p:spPr>
        <p:txBody>
          <a:bodyPr/>
          <a:lstStyle>
            <a:lvl1pPr>
              <a:defRPr sz="2400" b="1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ü"/>
              <a:defRPr sz="22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Courier New" panose="02070309020205020404" pitchFamily="49" charset="0"/>
              <a:buChar char="o"/>
              <a:defRPr sz="19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Courier New" panose="02070309020205020404" pitchFamily="49" charset="0"/>
              <a:buChar char="o"/>
              <a:defRPr sz="16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Courier New" panose="02070309020205020404" pitchFamily="49" charset="0"/>
              <a:buChar char="o"/>
              <a:defRPr sz="14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215298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004F858-AA0C-4A40-955E-924B951BCF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90BDA838-B05C-D744-BB79-0537C7C56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1040" y="395960"/>
            <a:ext cx="6343650" cy="784225"/>
          </a:xfrm>
          <a:prstGeom prst="rect">
            <a:avLst/>
          </a:prstGeom>
        </p:spPr>
        <p:txBody>
          <a:bodyPr/>
          <a:lstStyle>
            <a:lvl1pPr>
              <a:defRPr sz="2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223DB50D-8EBB-D04B-AFD2-876AAE5192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1700" y="1593443"/>
            <a:ext cx="6610349" cy="4016375"/>
          </a:xfrm>
          <a:prstGeom prst="rect">
            <a:avLst/>
          </a:prstGeom>
        </p:spPr>
        <p:txBody>
          <a:bodyPr/>
          <a:lstStyle>
            <a:lvl1pPr>
              <a:defRPr sz="2400" b="1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ü"/>
              <a:defRPr sz="22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Courier New" panose="02070309020205020404" pitchFamily="49" charset="0"/>
              <a:buChar char="o"/>
              <a:defRPr sz="19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Courier New" panose="02070309020205020404" pitchFamily="49" charset="0"/>
              <a:buChar char="o"/>
              <a:defRPr sz="16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Courier New" panose="02070309020205020404" pitchFamily="49" charset="0"/>
              <a:buChar char="o"/>
              <a:defRPr sz="14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958710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004F858-AA0C-4A40-955E-924B951BCF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90BDA838-B05C-D744-BB79-0537C7C56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1040" y="395960"/>
            <a:ext cx="6343650" cy="784225"/>
          </a:xfrm>
          <a:prstGeom prst="rect">
            <a:avLst/>
          </a:prstGeom>
        </p:spPr>
        <p:txBody>
          <a:bodyPr/>
          <a:lstStyle>
            <a:lvl1pPr>
              <a:defRPr sz="2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223DB50D-8EBB-D04B-AFD2-876AAE5192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1700" y="1593443"/>
            <a:ext cx="6610349" cy="4016375"/>
          </a:xfrm>
          <a:prstGeom prst="rect">
            <a:avLst/>
          </a:prstGeom>
        </p:spPr>
        <p:txBody>
          <a:bodyPr/>
          <a:lstStyle>
            <a:lvl1pPr>
              <a:defRPr sz="2400" b="1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ü"/>
              <a:defRPr sz="22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Courier New" panose="02070309020205020404" pitchFamily="49" charset="0"/>
              <a:buChar char="o"/>
              <a:defRPr sz="19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Courier New" panose="02070309020205020404" pitchFamily="49" charset="0"/>
              <a:buChar char="o"/>
              <a:defRPr sz="16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Courier New" panose="02070309020205020404" pitchFamily="49" charset="0"/>
              <a:buChar char="o"/>
              <a:defRPr sz="14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2463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1588194D-265B-23F7-C81F-9795A625C8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9146C4C5-6253-2F9F-ADAC-2704885CE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1040" y="395960"/>
            <a:ext cx="6343650" cy="784225"/>
          </a:xfrm>
          <a:prstGeom prst="rect">
            <a:avLst/>
          </a:prstGeom>
        </p:spPr>
        <p:txBody>
          <a:bodyPr/>
          <a:lstStyle>
            <a:lvl1pPr>
              <a:defRPr sz="2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B7F205A-E05F-DAEF-7783-DBD7B7D694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1700" y="1593443"/>
            <a:ext cx="6610349" cy="4016375"/>
          </a:xfrm>
          <a:prstGeom prst="rect">
            <a:avLst/>
          </a:prstGeom>
        </p:spPr>
        <p:txBody>
          <a:bodyPr/>
          <a:lstStyle>
            <a:lvl1pPr>
              <a:defRPr sz="2400" b="1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ü"/>
              <a:defRPr sz="22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Courier New" panose="02070309020205020404" pitchFamily="49" charset="0"/>
              <a:buChar char="o"/>
              <a:defRPr sz="19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Courier New" panose="02070309020205020404" pitchFamily="49" charset="0"/>
              <a:buChar char="o"/>
              <a:defRPr sz="16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Courier New" panose="02070309020205020404" pitchFamily="49" charset="0"/>
              <a:buChar char="o"/>
              <a:defRPr sz="14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3F9F83A-60E0-E83E-C50A-5C45EAE6505B}"/>
              </a:ext>
            </a:extLst>
          </p:cNvPr>
          <p:cNvSpPr/>
          <p:nvPr userDrawn="1"/>
        </p:nvSpPr>
        <p:spPr>
          <a:xfrm>
            <a:off x="7006442" y="5818909"/>
            <a:ext cx="2137558" cy="10390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4263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004F858-AA0C-4A40-955E-924B951BCF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90BDA838-B05C-D744-BB79-0537C7C56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1040" y="395960"/>
            <a:ext cx="6343650" cy="784225"/>
          </a:xfrm>
          <a:prstGeom prst="rect">
            <a:avLst/>
          </a:prstGeom>
        </p:spPr>
        <p:txBody>
          <a:bodyPr/>
          <a:lstStyle>
            <a:lvl1pPr>
              <a:defRPr sz="2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223DB50D-8EBB-D04B-AFD2-876AAE5192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1700" y="1593443"/>
            <a:ext cx="6610349" cy="4016375"/>
          </a:xfrm>
          <a:prstGeom prst="rect">
            <a:avLst/>
          </a:prstGeom>
        </p:spPr>
        <p:txBody>
          <a:bodyPr/>
          <a:lstStyle>
            <a:lvl1pPr>
              <a:defRPr sz="2400" b="1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ü"/>
              <a:defRPr sz="22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Courier New" panose="02070309020205020404" pitchFamily="49" charset="0"/>
              <a:buChar char="o"/>
              <a:defRPr sz="19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Courier New" panose="02070309020205020404" pitchFamily="49" charset="0"/>
              <a:buChar char="o"/>
              <a:defRPr sz="16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Courier New" panose="02070309020205020404" pitchFamily="49" charset="0"/>
              <a:buChar char="o"/>
              <a:defRPr sz="14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680833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004F858-AA0C-4A40-955E-924B951BCF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90BDA838-B05C-D744-BB79-0537C7C56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1040" y="395960"/>
            <a:ext cx="6343650" cy="784225"/>
          </a:xfrm>
          <a:prstGeom prst="rect">
            <a:avLst/>
          </a:prstGeom>
        </p:spPr>
        <p:txBody>
          <a:bodyPr/>
          <a:lstStyle>
            <a:lvl1pPr>
              <a:defRPr sz="2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223DB50D-8EBB-D04B-AFD2-876AAE5192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1700" y="1593443"/>
            <a:ext cx="6610349" cy="4016375"/>
          </a:xfrm>
          <a:prstGeom prst="rect">
            <a:avLst/>
          </a:prstGeom>
        </p:spPr>
        <p:txBody>
          <a:bodyPr/>
          <a:lstStyle>
            <a:lvl1pPr>
              <a:defRPr sz="2400" b="1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ü"/>
              <a:defRPr sz="22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Courier New" panose="02070309020205020404" pitchFamily="49" charset="0"/>
              <a:buChar char="o"/>
              <a:defRPr sz="19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Courier New" panose="02070309020205020404" pitchFamily="49" charset="0"/>
              <a:buChar char="o"/>
              <a:defRPr sz="16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Courier New" panose="02070309020205020404" pitchFamily="49" charset="0"/>
              <a:buChar char="o"/>
              <a:defRPr sz="14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511287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004F858-AA0C-4A40-955E-924B951BCF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90BDA838-B05C-D744-BB79-0537C7C56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1040" y="395960"/>
            <a:ext cx="6343650" cy="784225"/>
          </a:xfrm>
          <a:prstGeom prst="rect">
            <a:avLst/>
          </a:prstGeom>
        </p:spPr>
        <p:txBody>
          <a:bodyPr/>
          <a:lstStyle>
            <a:lvl1pPr>
              <a:defRPr sz="2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223DB50D-8EBB-D04B-AFD2-876AAE5192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1700" y="1593443"/>
            <a:ext cx="6610349" cy="4016375"/>
          </a:xfrm>
          <a:prstGeom prst="rect">
            <a:avLst/>
          </a:prstGeom>
        </p:spPr>
        <p:txBody>
          <a:bodyPr/>
          <a:lstStyle>
            <a:lvl1pPr>
              <a:defRPr sz="2400" b="1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ü"/>
              <a:defRPr sz="22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Courier New" panose="02070309020205020404" pitchFamily="49" charset="0"/>
              <a:buChar char="o"/>
              <a:defRPr sz="19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Courier New" panose="02070309020205020404" pitchFamily="49" charset="0"/>
              <a:buChar char="o"/>
              <a:defRPr sz="16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Courier New" panose="02070309020205020404" pitchFamily="49" charset="0"/>
              <a:buChar char="o"/>
              <a:defRPr sz="14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582231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004F858-AA0C-4A40-955E-924B951BCF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90BDA838-B05C-D744-BB79-0537C7C56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1040" y="395960"/>
            <a:ext cx="6343650" cy="784225"/>
          </a:xfrm>
          <a:prstGeom prst="rect">
            <a:avLst/>
          </a:prstGeom>
        </p:spPr>
        <p:txBody>
          <a:bodyPr/>
          <a:lstStyle>
            <a:lvl1pPr>
              <a:defRPr sz="2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223DB50D-8EBB-D04B-AFD2-876AAE5192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1700" y="1593443"/>
            <a:ext cx="6610349" cy="4016375"/>
          </a:xfrm>
          <a:prstGeom prst="rect">
            <a:avLst/>
          </a:prstGeom>
        </p:spPr>
        <p:txBody>
          <a:bodyPr/>
          <a:lstStyle>
            <a:lvl1pPr>
              <a:defRPr sz="2400" b="1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ü"/>
              <a:defRPr sz="22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Courier New" panose="02070309020205020404" pitchFamily="49" charset="0"/>
              <a:buChar char="o"/>
              <a:defRPr sz="19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Courier New" panose="02070309020205020404" pitchFamily="49" charset="0"/>
              <a:buChar char="o"/>
              <a:defRPr sz="16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Courier New" panose="02070309020205020404" pitchFamily="49" charset="0"/>
              <a:buChar char="o"/>
              <a:defRPr sz="14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3949094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004F858-AA0C-4A40-955E-924B951BCF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90BDA838-B05C-D744-BB79-0537C7C56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1040" y="395960"/>
            <a:ext cx="6343650" cy="784225"/>
          </a:xfrm>
          <a:prstGeom prst="rect">
            <a:avLst/>
          </a:prstGeom>
        </p:spPr>
        <p:txBody>
          <a:bodyPr/>
          <a:lstStyle>
            <a:lvl1pPr>
              <a:defRPr sz="2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223DB50D-8EBB-D04B-AFD2-876AAE5192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1700" y="1593443"/>
            <a:ext cx="6610349" cy="4016375"/>
          </a:xfrm>
          <a:prstGeom prst="rect">
            <a:avLst/>
          </a:prstGeom>
        </p:spPr>
        <p:txBody>
          <a:bodyPr/>
          <a:lstStyle>
            <a:lvl1pPr>
              <a:defRPr sz="2400" b="1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ü"/>
              <a:defRPr sz="22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Courier New" panose="02070309020205020404" pitchFamily="49" charset="0"/>
              <a:buChar char="o"/>
              <a:defRPr sz="19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Courier New" panose="02070309020205020404" pitchFamily="49" charset="0"/>
              <a:buChar char="o"/>
              <a:defRPr sz="16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Courier New" panose="02070309020205020404" pitchFamily="49" charset="0"/>
              <a:buChar char="o"/>
              <a:defRPr sz="14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5626812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004F858-AA0C-4A40-955E-924B951BCF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90BDA838-B05C-D744-BB79-0537C7C56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1040" y="395960"/>
            <a:ext cx="6343650" cy="784225"/>
          </a:xfrm>
          <a:prstGeom prst="rect">
            <a:avLst/>
          </a:prstGeom>
        </p:spPr>
        <p:txBody>
          <a:bodyPr/>
          <a:lstStyle>
            <a:lvl1pPr>
              <a:defRPr sz="2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223DB50D-8EBB-D04B-AFD2-876AAE5192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1700" y="1593443"/>
            <a:ext cx="6610349" cy="4016375"/>
          </a:xfrm>
          <a:prstGeom prst="rect">
            <a:avLst/>
          </a:prstGeom>
        </p:spPr>
        <p:txBody>
          <a:bodyPr/>
          <a:lstStyle>
            <a:lvl1pPr>
              <a:defRPr sz="2400" b="1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ü"/>
              <a:defRPr sz="22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Courier New" panose="02070309020205020404" pitchFamily="49" charset="0"/>
              <a:buChar char="o"/>
              <a:defRPr sz="19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Courier New" panose="02070309020205020404" pitchFamily="49" charset="0"/>
              <a:buChar char="o"/>
              <a:defRPr sz="16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Courier New" panose="02070309020205020404" pitchFamily="49" charset="0"/>
              <a:buChar char="o"/>
              <a:defRPr sz="14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2826701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004F858-AA0C-4A40-955E-924B951BCF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90BDA838-B05C-D744-BB79-0537C7C56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1040" y="395960"/>
            <a:ext cx="6343650" cy="784225"/>
          </a:xfrm>
          <a:prstGeom prst="rect">
            <a:avLst/>
          </a:prstGeom>
        </p:spPr>
        <p:txBody>
          <a:bodyPr/>
          <a:lstStyle>
            <a:lvl1pPr>
              <a:defRPr sz="2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223DB50D-8EBB-D04B-AFD2-876AAE5192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1700" y="1593443"/>
            <a:ext cx="6610349" cy="4016375"/>
          </a:xfrm>
          <a:prstGeom prst="rect">
            <a:avLst/>
          </a:prstGeom>
        </p:spPr>
        <p:txBody>
          <a:bodyPr/>
          <a:lstStyle>
            <a:lvl1pPr>
              <a:defRPr sz="2400" b="1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ü"/>
              <a:defRPr sz="22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Courier New" panose="02070309020205020404" pitchFamily="49" charset="0"/>
              <a:buChar char="o"/>
              <a:defRPr sz="19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Courier New" panose="02070309020205020404" pitchFamily="49" charset="0"/>
              <a:buChar char="o"/>
              <a:defRPr sz="16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Courier New" panose="02070309020205020404" pitchFamily="49" charset="0"/>
              <a:buChar char="o"/>
              <a:defRPr sz="14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234818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004F858-AA0C-4A40-955E-924B951BCF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90BDA838-B05C-D744-BB79-0537C7C56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1040" y="395960"/>
            <a:ext cx="6343650" cy="784225"/>
          </a:xfrm>
          <a:prstGeom prst="rect">
            <a:avLst/>
          </a:prstGeom>
        </p:spPr>
        <p:txBody>
          <a:bodyPr/>
          <a:lstStyle>
            <a:lvl1pPr>
              <a:defRPr sz="2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223DB50D-8EBB-D04B-AFD2-876AAE5192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1700" y="1593443"/>
            <a:ext cx="6610349" cy="4016375"/>
          </a:xfrm>
          <a:prstGeom prst="rect">
            <a:avLst/>
          </a:prstGeom>
        </p:spPr>
        <p:txBody>
          <a:bodyPr/>
          <a:lstStyle>
            <a:lvl1pPr>
              <a:defRPr sz="2400" b="1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ü"/>
              <a:defRPr sz="22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Courier New" panose="02070309020205020404" pitchFamily="49" charset="0"/>
              <a:buChar char="o"/>
              <a:defRPr sz="19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Courier New" panose="02070309020205020404" pitchFamily="49" charset="0"/>
              <a:buChar char="o"/>
              <a:defRPr sz="16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Courier New" panose="02070309020205020404" pitchFamily="49" charset="0"/>
              <a:buChar char="o"/>
              <a:defRPr sz="14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267564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004F858-AA0C-4A40-955E-924B951BCF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90BDA838-B05C-D744-BB79-0537C7C56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1040" y="395960"/>
            <a:ext cx="6343650" cy="784225"/>
          </a:xfrm>
          <a:prstGeom prst="rect">
            <a:avLst/>
          </a:prstGeom>
        </p:spPr>
        <p:txBody>
          <a:bodyPr/>
          <a:lstStyle>
            <a:lvl1pPr>
              <a:defRPr sz="2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223DB50D-8EBB-D04B-AFD2-876AAE5192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1700" y="1593443"/>
            <a:ext cx="6610349" cy="4016375"/>
          </a:xfrm>
          <a:prstGeom prst="rect">
            <a:avLst/>
          </a:prstGeom>
        </p:spPr>
        <p:txBody>
          <a:bodyPr/>
          <a:lstStyle>
            <a:lvl1pPr>
              <a:defRPr sz="2400" b="1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ü"/>
              <a:defRPr sz="22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Courier New" panose="02070309020205020404" pitchFamily="49" charset="0"/>
              <a:buChar char="o"/>
              <a:defRPr sz="19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Courier New" panose="02070309020205020404" pitchFamily="49" charset="0"/>
              <a:buChar char="o"/>
              <a:defRPr sz="16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Courier New" panose="02070309020205020404" pitchFamily="49" charset="0"/>
              <a:buChar char="o"/>
              <a:defRPr sz="14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3523846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004F858-AA0C-4A40-955E-924B951BCF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90BDA838-B05C-D744-BB79-0537C7C56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1040" y="395960"/>
            <a:ext cx="6343650" cy="784225"/>
          </a:xfrm>
          <a:prstGeom prst="rect">
            <a:avLst/>
          </a:prstGeom>
        </p:spPr>
        <p:txBody>
          <a:bodyPr/>
          <a:lstStyle>
            <a:lvl1pPr>
              <a:defRPr sz="2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223DB50D-8EBB-D04B-AFD2-876AAE5192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1700" y="1593443"/>
            <a:ext cx="6610349" cy="4016375"/>
          </a:xfrm>
          <a:prstGeom prst="rect">
            <a:avLst/>
          </a:prstGeom>
        </p:spPr>
        <p:txBody>
          <a:bodyPr/>
          <a:lstStyle>
            <a:lvl1pPr>
              <a:defRPr sz="2400" b="1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ü"/>
              <a:defRPr sz="22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Courier New" panose="02070309020205020404" pitchFamily="49" charset="0"/>
              <a:buChar char="o"/>
              <a:defRPr sz="19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Courier New" panose="02070309020205020404" pitchFamily="49" charset="0"/>
              <a:buChar char="o"/>
              <a:defRPr sz="16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Courier New" panose="02070309020205020404" pitchFamily="49" charset="0"/>
              <a:buChar char="o"/>
              <a:defRPr sz="14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25362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BBBDE75-D973-5385-88CE-D5566162BF2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8BA1DA48-1A19-9F91-B22B-8561DA35B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1040" y="395960"/>
            <a:ext cx="6343650" cy="784225"/>
          </a:xfrm>
          <a:prstGeom prst="rect">
            <a:avLst/>
          </a:prstGeom>
        </p:spPr>
        <p:txBody>
          <a:bodyPr/>
          <a:lstStyle>
            <a:lvl1pPr>
              <a:defRPr sz="2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42BFC48-B69A-6813-4147-D60ABDA5C1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1700" y="1593443"/>
            <a:ext cx="6610349" cy="4016375"/>
          </a:xfrm>
          <a:prstGeom prst="rect">
            <a:avLst/>
          </a:prstGeom>
        </p:spPr>
        <p:txBody>
          <a:bodyPr/>
          <a:lstStyle>
            <a:lvl1pPr>
              <a:defRPr sz="2400" b="1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ü"/>
              <a:defRPr sz="22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Courier New" panose="02070309020205020404" pitchFamily="49" charset="0"/>
              <a:buChar char="o"/>
              <a:defRPr sz="19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Courier New" panose="02070309020205020404" pitchFamily="49" charset="0"/>
              <a:buChar char="o"/>
              <a:defRPr sz="16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Courier New" panose="02070309020205020404" pitchFamily="49" charset="0"/>
              <a:buChar char="o"/>
              <a:defRPr sz="14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6000711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004F858-AA0C-4A40-955E-924B951BCF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90BDA838-B05C-D744-BB79-0537C7C56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1040" y="395960"/>
            <a:ext cx="6343650" cy="784225"/>
          </a:xfrm>
          <a:prstGeom prst="rect">
            <a:avLst/>
          </a:prstGeom>
        </p:spPr>
        <p:txBody>
          <a:bodyPr/>
          <a:lstStyle>
            <a:lvl1pPr>
              <a:defRPr sz="2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223DB50D-8EBB-D04B-AFD2-876AAE5192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1700" y="1593443"/>
            <a:ext cx="6610349" cy="4016375"/>
          </a:xfrm>
          <a:prstGeom prst="rect">
            <a:avLst/>
          </a:prstGeom>
        </p:spPr>
        <p:txBody>
          <a:bodyPr/>
          <a:lstStyle>
            <a:lvl1pPr>
              <a:defRPr sz="2400" b="1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ü"/>
              <a:defRPr sz="22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Courier New" panose="02070309020205020404" pitchFamily="49" charset="0"/>
              <a:buChar char="o"/>
              <a:defRPr sz="19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Courier New" panose="02070309020205020404" pitchFamily="49" charset="0"/>
              <a:buChar char="o"/>
              <a:defRPr sz="16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Courier New" panose="02070309020205020404" pitchFamily="49" charset="0"/>
              <a:buChar char="o"/>
              <a:defRPr sz="14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39295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087671EA-BEA3-EC4E-A634-700A2E0FBA8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19EAB41C-0889-E24A-A3B9-395C1393C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1040" y="395960"/>
            <a:ext cx="6343650" cy="784225"/>
          </a:xfrm>
          <a:prstGeom prst="rect">
            <a:avLst/>
          </a:prstGeom>
        </p:spPr>
        <p:txBody>
          <a:bodyPr/>
          <a:lstStyle>
            <a:lvl1pPr>
              <a:defRPr sz="2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6AE96493-0BC0-1346-BB3C-6AE243CC0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1700" y="1593443"/>
            <a:ext cx="6610349" cy="4016375"/>
          </a:xfrm>
          <a:prstGeom prst="rect">
            <a:avLst/>
          </a:prstGeom>
        </p:spPr>
        <p:txBody>
          <a:bodyPr/>
          <a:lstStyle>
            <a:lvl1pPr>
              <a:defRPr sz="2400" b="1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ü"/>
              <a:defRPr sz="20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Courier New" panose="02070309020205020404" pitchFamily="49" charset="0"/>
              <a:buChar char="o"/>
              <a:defRPr sz="18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Courier New" panose="02070309020205020404" pitchFamily="49" charset="0"/>
              <a:buChar char="o"/>
              <a:defRPr sz="16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Courier New" panose="02070309020205020404" pitchFamily="49" charset="0"/>
              <a:buChar char="o"/>
              <a:defRPr sz="14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16575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A0B388CA-2B2C-214F-9A9C-2743DD33D5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90BDA838-B05C-D744-BB79-0537C7C56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1040" y="395960"/>
            <a:ext cx="6343650" cy="784225"/>
          </a:xfrm>
          <a:prstGeom prst="rect">
            <a:avLst/>
          </a:prstGeom>
        </p:spPr>
        <p:txBody>
          <a:bodyPr/>
          <a:lstStyle>
            <a:lvl1pPr>
              <a:defRPr sz="2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223DB50D-8EBB-D04B-AFD2-876AAE5192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1700" y="1593443"/>
            <a:ext cx="6610349" cy="4016375"/>
          </a:xfrm>
          <a:prstGeom prst="rect">
            <a:avLst/>
          </a:prstGeom>
        </p:spPr>
        <p:txBody>
          <a:bodyPr/>
          <a:lstStyle>
            <a:lvl1pPr>
              <a:defRPr sz="2400" b="1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ü"/>
              <a:defRPr sz="22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Courier New" panose="02070309020205020404" pitchFamily="49" charset="0"/>
              <a:buChar char="o"/>
              <a:defRPr sz="19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Courier New" panose="02070309020205020404" pitchFamily="49" charset="0"/>
              <a:buChar char="o"/>
              <a:defRPr sz="16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Courier New" panose="02070309020205020404" pitchFamily="49" charset="0"/>
              <a:buChar char="o"/>
              <a:defRPr sz="14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40411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Graphical user interface, text, whiteboard&#10;&#10;Description automatically generated">
            <a:extLst>
              <a:ext uri="{FF2B5EF4-FFF2-40B4-BE49-F238E27FC236}">
                <a16:creationId xmlns:a16="http://schemas.microsoft.com/office/drawing/2014/main" id="{9254E263-2FAB-B945-BF61-18DFC41376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223DB50D-8EBB-D04B-AFD2-876AAE5192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1700" y="1593443"/>
            <a:ext cx="6610349" cy="4016375"/>
          </a:xfrm>
          <a:prstGeom prst="rect">
            <a:avLst/>
          </a:prstGeom>
        </p:spPr>
        <p:txBody>
          <a:bodyPr/>
          <a:lstStyle>
            <a:lvl1pPr>
              <a:defRPr sz="2400" b="1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ü"/>
              <a:defRPr sz="22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Courier New" panose="02070309020205020404" pitchFamily="49" charset="0"/>
              <a:buChar char="o"/>
              <a:defRPr sz="19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Courier New" panose="02070309020205020404" pitchFamily="49" charset="0"/>
              <a:buChar char="o"/>
              <a:defRPr sz="16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Courier New" panose="02070309020205020404" pitchFamily="49" charset="0"/>
              <a:buChar char="o"/>
              <a:defRPr sz="14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90BDA838-B05C-D744-BB79-0537C7C56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1040" y="395960"/>
            <a:ext cx="6343650" cy="784225"/>
          </a:xfrm>
          <a:prstGeom prst="rect">
            <a:avLst/>
          </a:prstGeom>
        </p:spPr>
        <p:txBody>
          <a:bodyPr/>
          <a:lstStyle>
            <a:lvl1pPr>
              <a:defRPr sz="2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0374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1767D196-C5AE-AD4E-B46C-0B02C07FC52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90BDA838-B05C-D744-BB79-0537C7C56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1040" y="395960"/>
            <a:ext cx="6343650" cy="784225"/>
          </a:xfrm>
          <a:prstGeom prst="rect">
            <a:avLst/>
          </a:prstGeom>
        </p:spPr>
        <p:txBody>
          <a:bodyPr/>
          <a:lstStyle>
            <a:lvl1pPr>
              <a:defRPr sz="2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223DB50D-8EBB-D04B-AFD2-876AAE5192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1700" y="1593443"/>
            <a:ext cx="6610349" cy="4016375"/>
          </a:xfrm>
          <a:prstGeom prst="rect">
            <a:avLst/>
          </a:prstGeom>
        </p:spPr>
        <p:txBody>
          <a:bodyPr/>
          <a:lstStyle>
            <a:lvl1pPr>
              <a:defRPr sz="2400" b="1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ü"/>
              <a:defRPr sz="22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Courier New" panose="02070309020205020404" pitchFamily="49" charset="0"/>
              <a:buChar char="o"/>
              <a:defRPr sz="19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Courier New" panose="02070309020205020404" pitchFamily="49" charset="0"/>
              <a:buChar char="o"/>
              <a:defRPr sz="16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Courier New" panose="02070309020205020404" pitchFamily="49" charset="0"/>
              <a:buChar char="o"/>
              <a:defRPr sz="14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63669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ext, whiteboard&#10;&#10;Description automatically generated">
            <a:extLst>
              <a:ext uri="{FF2B5EF4-FFF2-40B4-BE49-F238E27FC236}">
                <a16:creationId xmlns:a16="http://schemas.microsoft.com/office/drawing/2014/main" id="{3A766D1C-7D79-EA46-974A-364B4530D1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E01410A-A12A-2046-A290-49BB6E5DB6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1700" y="1593443"/>
            <a:ext cx="6610349" cy="4016375"/>
          </a:xfrm>
          <a:prstGeom prst="rect">
            <a:avLst/>
          </a:prstGeom>
        </p:spPr>
        <p:txBody>
          <a:bodyPr/>
          <a:lstStyle>
            <a:lvl1pPr>
              <a:defRPr sz="2400" b="1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ü"/>
              <a:defRPr sz="22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Courier New" panose="02070309020205020404" pitchFamily="49" charset="0"/>
              <a:buChar char="o"/>
              <a:defRPr sz="19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Courier New" panose="02070309020205020404" pitchFamily="49" charset="0"/>
              <a:buChar char="o"/>
              <a:defRPr sz="16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Courier New" panose="02070309020205020404" pitchFamily="49" charset="0"/>
              <a:buChar char="o"/>
              <a:defRPr sz="14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8CD90F3-63A3-0B49-824D-A9C205874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1040" y="395960"/>
            <a:ext cx="6343650" cy="784225"/>
          </a:xfrm>
          <a:prstGeom prst="rect">
            <a:avLst/>
          </a:prstGeom>
        </p:spPr>
        <p:txBody>
          <a:bodyPr/>
          <a:lstStyle>
            <a:lvl1pPr>
              <a:defRPr sz="2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37518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4.xml"/><Relationship Id="rId18" Type="http://schemas.openxmlformats.org/officeDocument/2006/relationships/slideLayout" Target="../slideLayouts/slideLayout19.xml"/><Relationship Id="rId26" Type="http://schemas.openxmlformats.org/officeDocument/2006/relationships/slideLayout" Target="../slideLayouts/slideLayout27.xml"/><Relationship Id="rId39" Type="http://schemas.openxmlformats.org/officeDocument/2006/relationships/slideLayout" Target="../slideLayouts/slideLayout40.xml"/><Relationship Id="rId21" Type="http://schemas.openxmlformats.org/officeDocument/2006/relationships/slideLayout" Target="../slideLayouts/slideLayout22.xml"/><Relationship Id="rId34" Type="http://schemas.openxmlformats.org/officeDocument/2006/relationships/slideLayout" Target="../slideLayouts/slideLayout35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8.xml"/><Relationship Id="rId25" Type="http://schemas.openxmlformats.org/officeDocument/2006/relationships/slideLayout" Target="../slideLayouts/slideLayout26.xml"/><Relationship Id="rId33" Type="http://schemas.openxmlformats.org/officeDocument/2006/relationships/slideLayout" Target="../slideLayouts/slideLayout34.xml"/><Relationship Id="rId38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.xml"/><Relationship Id="rId16" Type="http://schemas.openxmlformats.org/officeDocument/2006/relationships/slideLayout" Target="../slideLayouts/slideLayout17.xml"/><Relationship Id="rId20" Type="http://schemas.openxmlformats.org/officeDocument/2006/relationships/slideLayout" Target="../slideLayouts/slideLayout21.xml"/><Relationship Id="rId29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24" Type="http://schemas.openxmlformats.org/officeDocument/2006/relationships/slideLayout" Target="../slideLayouts/slideLayout25.xml"/><Relationship Id="rId32" Type="http://schemas.openxmlformats.org/officeDocument/2006/relationships/slideLayout" Target="../slideLayouts/slideLayout33.xml"/><Relationship Id="rId37" Type="http://schemas.openxmlformats.org/officeDocument/2006/relationships/slideLayout" Target="../slideLayouts/slideLayout38.xml"/><Relationship Id="rId40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6.xml"/><Relationship Id="rId23" Type="http://schemas.openxmlformats.org/officeDocument/2006/relationships/slideLayout" Target="../slideLayouts/slideLayout24.xml"/><Relationship Id="rId28" Type="http://schemas.openxmlformats.org/officeDocument/2006/relationships/slideLayout" Target="../slideLayouts/slideLayout29.xml"/><Relationship Id="rId36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11.xml"/><Relationship Id="rId19" Type="http://schemas.openxmlformats.org/officeDocument/2006/relationships/slideLayout" Target="../slideLayouts/slideLayout20.xml"/><Relationship Id="rId31" Type="http://schemas.openxmlformats.org/officeDocument/2006/relationships/slideLayout" Target="../slideLayouts/slideLayout32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Relationship Id="rId22" Type="http://schemas.openxmlformats.org/officeDocument/2006/relationships/slideLayout" Target="../slideLayouts/slideLayout23.xml"/><Relationship Id="rId27" Type="http://schemas.openxmlformats.org/officeDocument/2006/relationships/slideLayout" Target="../slideLayouts/slideLayout28.xml"/><Relationship Id="rId30" Type="http://schemas.openxmlformats.org/officeDocument/2006/relationships/slideLayout" Target="../slideLayouts/slideLayout31.xml"/><Relationship Id="rId35" Type="http://schemas.openxmlformats.org/officeDocument/2006/relationships/slideLayout" Target="../slideLayouts/slideLayout36.xml"/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c" descr="Internal">
            <a:extLst>
              <a:ext uri="{FF2B5EF4-FFF2-40B4-BE49-F238E27FC236}">
                <a16:creationId xmlns:a16="http://schemas.microsoft.com/office/drawing/2014/main" id="{CB526383-1622-4E11-889E-DCCE44C3D3D4}"/>
              </a:ext>
            </a:extLst>
          </p:cNvPr>
          <p:cNvSpPr txBox="1"/>
          <p:nvPr userDrawn="1"/>
        </p:nvSpPr>
        <p:spPr>
          <a:xfrm>
            <a:off x="0" y="6545580"/>
            <a:ext cx="9144000" cy="21544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800" b="0" i="0" u="none" baseline="0">
                <a:solidFill>
                  <a:srgbClr val="000000"/>
                </a:solidFill>
                <a:latin typeface="calibri" panose="020F0502020204030204" pitchFamily="34" charset="0"/>
              </a:rPr>
              <a:t>Internal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8000590-2E27-C94B-927F-B0FE9B5E78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273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c" descr="Internal">
            <a:extLst>
              <a:ext uri="{FF2B5EF4-FFF2-40B4-BE49-F238E27FC236}">
                <a16:creationId xmlns:a16="http://schemas.microsoft.com/office/drawing/2014/main" id="{021D43CD-A861-404F-9823-BF6A34882E69}"/>
              </a:ext>
            </a:extLst>
          </p:cNvPr>
          <p:cNvSpPr txBox="1"/>
          <p:nvPr userDrawn="1"/>
        </p:nvSpPr>
        <p:spPr>
          <a:xfrm>
            <a:off x="0" y="6545580"/>
            <a:ext cx="9144000" cy="21544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800" b="0" i="0" u="none" baseline="0">
                <a:solidFill>
                  <a:srgbClr val="000000"/>
                </a:solidFill>
                <a:latin typeface="calibri" panose="020F0502020204030204" pitchFamily="34" charset="0"/>
              </a:rPr>
              <a:t>Internal</a:t>
            </a:r>
          </a:p>
        </p:txBody>
      </p:sp>
    </p:spTree>
    <p:extLst>
      <p:ext uri="{BB962C8B-B14F-4D97-AF65-F5344CB8AC3E}">
        <p14:creationId xmlns:p14="http://schemas.microsoft.com/office/powerpoint/2010/main" val="119508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733" r:id="rId2"/>
    <p:sldLayoutId id="2147483706" r:id="rId3"/>
    <p:sldLayoutId id="2147483673" r:id="rId4"/>
    <p:sldLayoutId id="2147483685" r:id="rId5"/>
    <p:sldLayoutId id="2147483690" r:id="rId6"/>
    <p:sldLayoutId id="2147483693" r:id="rId7"/>
    <p:sldLayoutId id="2147483696" r:id="rId8"/>
    <p:sldLayoutId id="2147483698" r:id="rId9"/>
    <p:sldLayoutId id="2147483702" r:id="rId10"/>
    <p:sldLayoutId id="2147483703" r:id="rId11"/>
    <p:sldLayoutId id="2147483704" r:id="rId12"/>
    <p:sldLayoutId id="2147483705" r:id="rId13"/>
    <p:sldLayoutId id="2147483707" r:id="rId14"/>
    <p:sldLayoutId id="2147483708" r:id="rId15"/>
    <p:sldLayoutId id="2147483709" r:id="rId16"/>
    <p:sldLayoutId id="2147483710" r:id="rId17"/>
    <p:sldLayoutId id="2147483711" r:id="rId18"/>
    <p:sldLayoutId id="2147483712" r:id="rId19"/>
    <p:sldLayoutId id="2147483713" r:id="rId20"/>
    <p:sldLayoutId id="2147483714" r:id="rId21"/>
    <p:sldLayoutId id="2147483715" r:id="rId22"/>
    <p:sldLayoutId id="2147483716" r:id="rId23"/>
    <p:sldLayoutId id="2147483717" r:id="rId24"/>
    <p:sldLayoutId id="2147483718" r:id="rId25"/>
    <p:sldLayoutId id="2147483719" r:id="rId26"/>
    <p:sldLayoutId id="2147483720" r:id="rId27"/>
    <p:sldLayoutId id="2147483721" r:id="rId28"/>
    <p:sldLayoutId id="2147483722" r:id="rId29"/>
    <p:sldLayoutId id="2147483723" r:id="rId30"/>
    <p:sldLayoutId id="2147483724" r:id="rId31"/>
    <p:sldLayoutId id="2147483725" r:id="rId32"/>
    <p:sldLayoutId id="2147483726" r:id="rId33"/>
    <p:sldLayoutId id="2147483727" r:id="rId34"/>
    <p:sldLayoutId id="2147483728" r:id="rId35"/>
    <p:sldLayoutId id="2147483729" r:id="rId36"/>
    <p:sldLayoutId id="2147483730" r:id="rId37"/>
    <p:sldLayoutId id="2147483731" r:id="rId38"/>
    <p:sldLayoutId id="2147483732" r:id="rId3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Videos/Navy%20Marriage%20Video%2009%20-%20Credit.mp4" TargetMode="External"/><Relationship Id="rId2" Type="http://schemas.openxmlformats.org/officeDocument/2006/relationships/hyperlink" Target="https://www.annualcreditreport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3A008-0A47-5F43-AA4D-86DB67EA09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6274" y="3715622"/>
            <a:ext cx="3962059" cy="1325563"/>
          </a:xfrm>
        </p:spPr>
        <p:txBody>
          <a:bodyPr/>
          <a:lstStyle/>
          <a:p>
            <a:r>
              <a:rPr lang="en-US" dirty="0"/>
              <a:t>Leadership Training</a:t>
            </a:r>
          </a:p>
        </p:txBody>
      </p:sp>
      <p:sp>
        <p:nvSpPr>
          <p:cNvPr id="3" name="Title Placeholder 7">
            <a:extLst>
              <a:ext uri="{FF2B5EF4-FFF2-40B4-BE49-F238E27FC236}">
                <a16:creationId xmlns:a16="http://schemas.microsoft.com/office/drawing/2014/main" id="{4C40BD4C-D7C8-E549-A886-7C9DE02F5D83}"/>
              </a:ext>
            </a:extLst>
          </p:cNvPr>
          <p:cNvSpPr txBox="1">
            <a:spLocks/>
          </p:cNvSpPr>
          <p:nvPr/>
        </p:nvSpPr>
        <p:spPr>
          <a:xfrm>
            <a:off x="6703017" y="79090"/>
            <a:ext cx="2378129" cy="1173480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 i="0" kern="1200">
                <a:solidFill>
                  <a:schemeClr val="bg1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  <a:defRPr/>
            </a:pPr>
            <a:r>
              <a:rPr lang="en-US" sz="1200" dirty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TC</a:t>
            </a:r>
          </a:p>
          <a:p>
            <a:pPr algn="r">
              <a:lnSpc>
                <a:spcPct val="100000"/>
              </a:lnSpc>
              <a:defRPr/>
            </a:pPr>
            <a:r>
              <a:rPr lang="en-US" sz="1200" dirty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11</a:t>
            </a:r>
          </a:p>
        </p:txBody>
      </p:sp>
    </p:spTree>
    <p:extLst>
      <p:ext uri="{BB962C8B-B14F-4D97-AF65-F5344CB8AC3E}">
        <p14:creationId xmlns:p14="http://schemas.microsoft.com/office/powerpoint/2010/main" val="28577140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52284DD-ECC0-4BA1-6223-D95EBEDAC1B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3119870"/>
            <a:ext cx="9144000" cy="61826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071"/>
                </a:solidFill>
                <a:latin typeface="Arial" pitchFamily="2" charset="0"/>
                <a:ea typeface="+mj-ea"/>
                <a:cs typeface="+mj-cs"/>
              </a:defRPr>
            </a:lvl1pPr>
          </a:lstStyle>
          <a:p>
            <a:pPr marL="0" marR="0" lvl="0" indent="0" algn="ctr" defTabSz="68576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4" normalizeH="0" baseline="0" noProof="0" dirty="0">
                <a:ln>
                  <a:noFill/>
                </a:ln>
                <a:solidFill>
                  <a:srgbClr val="1B3867"/>
                </a:solidFill>
                <a:effectLst/>
                <a:uLnTx/>
                <a:uFillTx/>
                <a:latin typeface="Arial" pitchFamily="2" charset="0"/>
                <a:ea typeface="+mj-ea"/>
                <a:cs typeface="+mj-cs"/>
              </a:rPr>
              <a:t>Consumer Protections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1B3867"/>
              </a:solidFill>
              <a:effectLst/>
              <a:uLnTx/>
              <a:uFillTx/>
              <a:latin typeface="Arial" pitchFamily="2" charset="0"/>
              <a:ea typeface="+mj-ea"/>
              <a:cs typeface="+mj-cs"/>
            </a:endParaRPr>
          </a:p>
        </p:txBody>
      </p:sp>
      <p:pic>
        <p:nvPicPr>
          <p:cNvPr id="2" name="Picture 1" descr="Paper with hand icon indicating additional resource.">
            <a:extLst>
              <a:ext uri="{FF2B5EF4-FFF2-40B4-BE49-F238E27FC236}">
                <a16:creationId xmlns:a16="http://schemas.microsoft.com/office/drawing/2014/main" id="{0DF9DDCA-037C-9352-23EE-24E707C03E5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650" y="6297250"/>
            <a:ext cx="324952" cy="39430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6C85325-939D-2D49-B02C-CA13977292C7}"/>
              </a:ext>
            </a:extLst>
          </p:cNvPr>
          <p:cNvSpPr txBox="1"/>
          <p:nvPr/>
        </p:nvSpPr>
        <p:spPr>
          <a:xfrm>
            <a:off x="808602" y="6414560"/>
            <a:ext cx="46505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rgbClr val="1B38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Leadership Training </a:t>
            </a:r>
            <a:r>
              <a:rPr lang="en-US" sz="1200" dirty="0">
                <a:solidFill>
                  <a:srgbClr val="1B38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Member Checklist Available</a:t>
            </a:r>
          </a:p>
        </p:txBody>
      </p:sp>
    </p:spTree>
    <p:extLst>
      <p:ext uri="{BB962C8B-B14F-4D97-AF65-F5344CB8AC3E}">
        <p14:creationId xmlns:p14="http://schemas.microsoft.com/office/powerpoint/2010/main" val="40426859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86D93F3-D28C-D97C-79D6-4E13D0CCFF0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364826" y="570665"/>
            <a:ext cx="6204249" cy="64415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Military Consumer Protection Laws</a:t>
            </a:r>
          </a:p>
        </p:txBody>
      </p:sp>
      <p:pic>
        <p:nvPicPr>
          <p:cNvPr id="5" name="Picture 4" descr="Handout icon.">
            <a:extLst>
              <a:ext uri="{FF2B5EF4-FFF2-40B4-BE49-F238E27FC236}">
                <a16:creationId xmlns:a16="http://schemas.microsoft.com/office/drawing/2014/main" id="{AEBF5B38-48C1-F8E2-E4A6-12857B0E38A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6749" y="6297250"/>
            <a:ext cx="324952" cy="39430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8CB3CDC-0237-E3F1-815F-1FD4188C57FA}"/>
              </a:ext>
            </a:extLst>
          </p:cNvPr>
          <p:cNvSpPr txBox="1"/>
          <p:nvPr/>
        </p:nvSpPr>
        <p:spPr>
          <a:xfrm>
            <a:off x="2194950" y="6414560"/>
            <a:ext cx="46505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rgbClr val="1B38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Military Consumer Protection </a:t>
            </a:r>
            <a:r>
              <a:rPr lang="en-US" sz="1200" dirty="0">
                <a:solidFill>
                  <a:srgbClr val="1B38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1200" i="1" dirty="0">
                <a:solidFill>
                  <a:srgbClr val="1B38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SCRA </a:t>
            </a:r>
            <a:r>
              <a:rPr lang="en-US" sz="1200" dirty="0">
                <a:solidFill>
                  <a:srgbClr val="1B38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Handouts Available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559A0F7B-CB14-0933-4030-188BDDF1B6C1}"/>
              </a:ext>
            </a:extLst>
          </p:cNvPr>
          <p:cNvSpPr txBox="1">
            <a:spLocks/>
          </p:cNvSpPr>
          <p:nvPr/>
        </p:nvSpPr>
        <p:spPr>
          <a:xfrm>
            <a:off x="2171701" y="1666260"/>
            <a:ext cx="6836724" cy="48094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42" indent="-171442" algn="l" defTabSz="685766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500" b="1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1pPr>
            <a:lvl2pPr marL="51432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2pPr>
            <a:lvl3pPr marL="857207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3pPr>
            <a:lvl4pPr marL="1200090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4pPr>
            <a:lvl5pPr marL="1542974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5pPr>
            <a:lvl6pPr marL="1885856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41300" indent="-2286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sz="2500" dirty="0">
                <a:solidFill>
                  <a:srgbClr val="1B3867"/>
                </a:solidFill>
                <a:latin typeface="Arial"/>
                <a:cs typeface="Arial"/>
              </a:rPr>
              <a:t>Servicemembers Civil Relief Act (SCRA)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241300" algn="l"/>
              </a:tabLst>
            </a:pPr>
            <a:r>
              <a:rPr lang="en-US" sz="2000" b="0" dirty="0">
                <a:solidFill>
                  <a:srgbClr val="1B3867"/>
                </a:solidFill>
                <a:latin typeface="Arial"/>
                <a:cs typeface="Arial"/>
              </a:rPr>
              <a:t>6% </a:t>
            </a:r>
            <a:r>
              <a:rPr lang="en-US" dirty="0">
                <a:solidFill>
                  <a:srgbClr val="1B38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 for Pre-Active Duty debt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241300" algn="l"/>
              </a:tabLst>
            </a:pPr>
            <a:r>
              <a:rPr lang="en-US" dirty="0">
                <a:solidFill>
                  <a:srgbClr val="1B38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 loans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241300" algn="l"/>
              </a:tabLst>
            </a:pPr>
            <a:r>
              <a:rPr lang="en-US" dirty="0">
                <a:solidFill>
                  <a:srgbClr val="1B38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Leases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241300" algn="l"/>
              </a:tabLst>
            </a:pPr>
            <a:r>
              <a:rPr lang="en-US" dirty="0">
                <a:solidFill>
                  <a:srgbClr val="1B38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Legal proceedings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241300" algn="l"/>
              </a:tabLst>
            </a:pPr>
            <a:r>
              <a:rPr lang="en-US" dirty="0">
                <a:solidFill>
                  <a:srgbClr val="1B38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Default judgments</a:t>
            </a:r>
            <a:endParaRPr lang="en-US" sz="2500" dirty="0">
              <a:solidFill>
                <a:srgbClr val="1B3867"/>
              </a:solidFill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sz="2500" dirty="0">
                <a:solidFill>
                  <a:srgbClr val="1B3867"/>
                </a:solidFill>
                <a:latin typeface="Arial"/>
                <a:cs typeface="Arial"/>
              </a:rPr>
              <a:t>Military Lending Act (MLA)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241300" algn="l"/>
              </a:tabLst>
            </a:pPr>
            <a:r>
              <a:rPr lang="en-US" sz="2000" b="0" dirty="0">
                <a:solidFill>
                  <a:srgbClr val="1B3867"/>
                </a:solidFill>
                <a:latin typeface="Arial"/>
                <a:cs typeface="Arial"/>
              </a:rPr>
              <a:t>36% interest cap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241300" algn="l"/>
              </a:tabLst>
            </a:pPr>
            <a:r>
              <a:rPr lang="en-US" dirty="0">
                <a:solidFill>
                  <a:srgbClr val="1B3867"/>
                </a:solidFill>
                <a:latin typeface="Arial"/>
                <a:cs typeface="Arial"/>
              </a:rPr>
              <a:t>Covers most consumer loans</a:t>
            </a:r>
            <a:endParaRPr lang="en-US" sz="2000" b="0" dirty="0">
              <a:solidFill>
                <a:srgbClr val="1B3867"/>
              </a:solidFill>
              <a:latin typeface="Arial"/>
              <a:cs typeface="Arial"/>
            </a:endParaRPr>
          </a:p>
          <a:p>
            <a:pPr marL="698483" lvl="1" indent="-2286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  <a:tabLst>
                <a:tab pos="241300" algn="l"/>
              </a:tabLst>
            </a:pPr>
            <a:endParaRPr lang="en-US" dirty="0">
              <a:solidFill>
                <a:srgbClr val="0040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01946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45F92B31-D908-E2D9-FB9C-A323247D602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364826" y="410977"/>
            <a:ext cx="6836724" cy="64415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Sources of Help for Military Consumers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67C20842-45A7-8721-2BC9-B3370FF1AE3C}"/>
              </a:ext>
            </a:extLst>
          </p:cNvPr>
          <p:cNvSpPr txBox="1">
            <a:spLocks/>
          </p:cNvSpPr>
          <p:nvPr/>
        </p:nvSpPr>
        <p:spPr>
          <a:xfrm>
            <a:off x="2171701" y="1666260"/>
            <a:ext cx="6836724" cy="48094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42" indent="-171442" algn="l" defTabSz="685766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500" b="1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1pPr>
            <a:lvl2pPr marL="51432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2pPr>
            <a:lvl3pPr marL="857207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3pPr>
            <a:lvl4pPr marL="1200090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4pPr>
            <a:lvl5pPr marL="1542974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5pPr>
            <a:lvl6pPr marL="1885856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41300" indent="-2286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dirty="0">
                <a:solidFill>
                  <a:srgbClr val="1B3867"/>
                </a:solidFill>
                <a:latin typeface="Arial"/>
                <a:cs typeface="Arial"/>
              </a:rPr>
              <a:t>Consumer complaints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  <a:tabLst>
                <a:tab pos="241300" algn="l"/>
              </a:tabLst>
            </a:pPr>
            <a:r>
              <a:rPr lang="en-US" dirty="0">
                <a:solidFill>
                  <a:srgbClr val="1B3867"/>
                </a:solidFill>
                <a:latin typeface="Arial"/>
                <a:cs typeface="Arial"/>
              </a:rPr>
              <a:t>Contact the business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  <a:tabLst>
                <a:tab pos="241300" algn="l"/>
              </a:tabLst>
            </a:pPr>
            <a:r>
              <a:rPr lang="en-US" dirty="0">
                <a:solidFill>
                  <a:srgbClr val="1B38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 the company president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  <a:tabLst>
                <a:tab pos="241300" algn="l"/>
              </a:tabLst>
            </a:pPr>
            <a:r>
              <a:rPr lang="en-US" dirty="0">
                <a:solidFill>
                  <a:srgbClr val="1B38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 local and state consumer advocates</a:t>
            </a:r>
          </a:p>
          <a:p>
            <a:pPr marL="241300" indent="-2286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dirty="0">
                <a:solidFill>
                  <a:srgbClr val="1B3867"/>
                </a:solidFill>
                <a:latin typeface="Arial"/>
                <a:cs typeface="Arial"/>
              </a:rPr>
              <a:t>Key takeaways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  <a:tabLst>
                <a:tab pos="241300" algn="l"/>
              </a:tabLst>
            </a:pPr>
            <a:r>
              <a:rPr lang="en-US" dirty="0">
                <a:solidFill>
                  <a:srgbClr val="1B3867"/>
                </a:solidFill>
                <a:latin typeface="Arial"/>
                <a:cs typeface="Arial"/>
              </a:rPr>
              <a:t>Protect your personal information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  <a:tabLst>
                <a:tab pos="241300" algn="l"/>
              </a:tabLst>
            </a:pPr>
            <a:r>
              <a:rPr lang="en-US" dirty="0">
                <a:solidFill>
                  <a:srgbClr val="1B3867"/>
                </a:solidFill>
                <a:latin typeface="Arial"/>
                <a:cs typeface="Arial"/>
              </a:rPr>
              <a:t>Protect your credit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  <a:tabLst>
                <a:tab pos="241300" algn="l"/>
              </a:tabLst>
            </a:pPr>
            <a:r>
              <a:rPr lang="en-US" dirty="0">
                <a:solidFill>
                  <a:srgbClr val="1B3867"/>
                </a:solidFill>
                <a:latin typeface="Arial"/>
                <a:cs typeface="Arial"/>
              </a:rPr>
              <a:t>Practice online safety</a:t>
            </a:r>
          </a:p>
          <a:p>
            <a:pPr marL="698483" lvl="1" indent="-2286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  <a:tabLst>
                <a:tab pos="241300" algn="l"/>
              </a:tabLst>
            </a:pPr>
            <a:endParaRPr lang="en-US" dirty="0">
              <a:solidFill>
                <a:srgbClr val="0040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Handout icon.">
            <a:extLst>
              <a:ext uri="{FF2B5EF4-FFF2-40B4-BE49-F238E27FC236}">
                <a16:creationId xmlns:a16="http://schemas.microsoft.com/office/drawing/2014/main" id="{8DC46045-5075-E80F-C834-D91F1D675AD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6749" y="6297250"/>
            <a:ext cx="324952" cy="39430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2264EC8-6D20-9DB2-490B-E3EC91DD7F1D}"/>
              </a:ext>
            </a:extLst>
          </p:cNvPr>
          <p:cNvSpPr txBox="1"/>
          <p:nvPr/>
        </p:nvSpPr>
        <p:spPr>
          <a:xfrm>
            <a:off x="2194950" y="6414560"/>
            <a:ext cx="46505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rgbClr val="1B38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Sources of Help for Military Consumers </a:t>
            </a:r>
            <a:r>
              <a:rPr lang="en-US" sz="1200" dirty="0">
                <a:solidFill>
                  <a:srgbClr val="1B38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Handout Available</a:t>
            </a:r>
          </a:p>
        </p:txBody>
      </p:sp>
    </p:spTree>
    <p:extLst>
      <p:ext uri="{BB962C8B-B14F-4D97-AF65-F5344CB8AC3E}">
        <p14:creationId xmlns:p14="http://schemas.microsoft.com/office/powerpoint/2010/main" val="17548453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D2E0142-60AF-B6E4-8F8F-8665FCF343A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3119870"/>
            <a:ext cx="9144000" cy="61826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071"/>
                </a:solidFill>
                <a:latin typeface="Arial" pitchFamily="2" charset="0"/>
                <a:ea typeface="+mj-ea"/>
                <a:cs typeface="+mj-cs"/>
              </a:defRPr>
            </a:lvl1pPr>
          </a:lstStyle>
          <a:p>
            <a:pPr marL="0" marR="0" lvl="0" indent="0" algn="ctr" defTabSz="68576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4" normalizeH="0" baseline="0" noProof="0" dirty="0">
                <a:ln>
                  <a:noFill/>
                </a:ln>
                <a:solidFill>
                  <a:srgbClr val="1B3867"/>
                </a:solidFill>
                <a:effectLst/>
                <a:uLnTx/>
                <a:uFillTx/>
                <a:latin typeface="Arial" pitchFamily="2" charset="0"/>
                <a:ea typeface="+mj-ea"/>
                <a:cs typeface="+mj-cs"/>
              </a:rPr>
              <a:t>Planning for the Future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1B3867"/>
              </a:solidFill>
              <a:effectLst/>
              <a:uLnTx/>
              <a:uFillTx/>
              <a:latin typeface="Arial" pitchFamily="2" charset="0"/>
              <a:ea typeface="+mj-ea"/>
              <a:cs typeface="+mj-cs"/>
            </a:endParaRPr>
          </a:p>
        </p:txBody>
      </p:sp>
      <p:pic>
        <p:nvPicPr>
          <p:cNvPr id="2" name="Picture 1" descr="Paper with hand icon indicating additional resource.">
            <a:extLst>
              <a:ext uri="{FF2B5EF4-FFF2-40B4-BE49-F238E27FC236}">
                <a16:creationId xmlns:a16="http://schemas.microsoft.com/office/drawing/2014/main" id="{E3A222BF-BE84-7AB4-4AB3-91EB0806DAB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650" y="6297250"/>
            <a:ext cx="324952" cy="39430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89EA40C-AE5D-8FF5-3839-BE3F12A792E9}"/>
              </a:ext>
            </a:extLst>
          </p:cNvPr>
          <p:cNvSpPr txBox="1"/>
          <p:nvPr/>
        </p:nvSpPr>
        <p:spPr>
          <a:xfrm>
            <a:off x="808602" y="6414560"/>
            <a:ext cx="46505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rgbClr val="1B38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Leadership Training </a:t>
            </a:r>
            <a:r>
              <a:rPr lang="en-US" sz="1200" dirty="0">
                <a:solidFill>
                  <a:srgbClr val="1B38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Member Checklist Available</a:t>
            </a:r>
          </a:p>
        </p:txBody>
      </p:sp>
    </p:spTree>
    <p:extLst>
      <p:ext uri="{BB962C8B-B14F-4D97-AF65-F5344CB8AC3E}">
        <p14:creationId xmlns:p14="http://schemas.microsoft.com/office/powerpoint/2010/main" val="37342501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A2EBA3D-4547-BA97-E471-C83D6FF94BA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364826" y="570665"/>
            <a:ext cx="6204249" cy="64415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Retirement</a:t>
            </a:r>
          </a:p>
        </p:txBody>
      </p:sp>
      <p:pic>
        <p:nvPicPr>
          <p:cNvPr id="5" name="Picture 4" descr="Handout icon.">
            <a:extLst>
              <a:ext uri="{FF2B5EF4-FFF2-40B4-BE49-F238E27FC236}">
                <a16:creationId xmlns:a16="http://schemas.microsoft.com/office/drawing/2014/main" id="{5238FA75-6D2C-5E20-2B7B-A42B27EAF82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6749" y="6297250"/>
            <a:ext cx="324952" cy="39430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2FCB5C9-C541-B27D-DA4E-A72766EAC7CD}"/>
              </a:ext>
            </a:extLst>
          </p:cNvPr>
          <p:cNvSpPr txBox="1"/>
          <p:nvPr/>
        </p:nvSpPr>
        <p:spPr>
          <a:xfrm>
            <a:off x="2194950" y="6414560"/>
            <a:ext cx="46505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rgbClr val="1B38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Military Retirement </a:t>
            </a:r>
            <a:r>
              <a:rPr lang="en-US" sz="1200" dirty="0">
                <a:solidFill>
                  <a:srgbClr val="1B38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Handout Available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04F1D9AB-CE70-6E41-6242-131F73B69451}"/>
              </a:ext>
            </a:extLst>
          </p:cNvPr>
          <p:cNvSpPr txBox="1">
            <a:spLocks/>
          </p:cNvSpPr>
          <p:nvPr/>
        </p:nvSpPr>
        <p:spPr>
          <a:xfrm>
            <a:off x="2171701" y="1666260"/>
            <a:ext cx="6693330" cy="48094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42" indent="-171442" algn="l" defTabSz="685766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500" b="1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1pPr>
            <a:lvl2pPr marL="51432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2pPr>
            <a:lvl3pPr marL="857207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3pPr>
            <a:lvl4pPr marL="1200090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4pPr>
            <a:lvl5pPr marL="1542974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5pPr>
            <a:lvl6pPr marL="1885856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413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sz="2500" spc="-5" dirty="0">
                <a:solidFill>
                  <a:srgbClr val="1B3867"/>
                </a:solidFill>
                <a:latin typeface="Arial"/>
                <a:cs typeface="Arial"/>
              </a:rPr>
              <a:t>Understand the benefits of the military retirement systems</a:t>
            </a:r>
          </a:p>
          <a:p>
            <a:pPr marL="2413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sz="2500" spc="-5" dirty="0">
                <a:solidFill>
                  <a:srgbClr val="1B3867"/>
                </a:solidFill>
                <a:latin typeface="Arial"/>
                <a:cs typeface="Arial"/>
              </a:rPr>
              <a:t>Understand the importance of retirement planning </a:t>
            </a:r>
          </a:p>
          <a:p>
            <a:pPr marL="2413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sz="2500" spc="-5" dirty="0">
                <a:solidFill>
                  <a:srgbClr val="1B3867"/>
                </a:solidFill>
                <a:latin typeface="Arial"/>
                <a:cs typeface="Arial"/>
              </a:rPr>
              <a:t>Understand and review TSP options</a:t>
            </a:r>
          </a:p>
          <a:p>
            <a:pPr marL="12700" indent="0" algn="ctr">
              <a:lnSpc>
                <a:spcPct val="100000"/>
              </a:lnSpc>
              <a:spcBef>
                <a:spcPts val="100"/>
              </a:spcBef>
              <a:buNone/>
              <a:tabLst>
                <a:tab pos="241300" algn="l"/>
              </a:tabLst>
            </a:pPr>
            <a:endParaRPr lang="en-US" sz="2500" spc="-5" dirty="0">
              <a:solidFill>
                <a:srgbClr val="004071"/>
              </a:solidFill>
              <a:latin typeface="Arial"/>
              <a:cs typeface="Arial"/>
            </a:endParaRPr>
          </a:p>
          <a:p>
            <a:pPr marL="12700" indent="0" algn="ctr">
              <a:lnSpc>
                <a:spcPct val="100000"/>
              </a:lnSpc>
              <a:spcBef>
                <a:spcPts val="100"/>
              </a:spcBef>
              <a:buNone/>
              <a:tabLst>
                <a:tab pos="241300" algn="l"/>
              </a:tabLst>
            </a:pPr>
            <a:r>
              <a:rPr lang="en-US" sz="2500" spc="-5" dirty="0">
                <a:solidFill>
                  <a:srgbClr val="1B3867"/>
                </a:solidFill>
                <a:latin typeface="Arial"/>
                <a:cs typeface="Arial"/>
              </a:rPr>
              <a:t>Start planning now!</a:t>
            </a:r>
          </a:p>
        </p:txBody>
      </p:sp>
      <p:pic>
        <p:nvPicPr>
          <p:cNvPr id="8" name="Picture 7" descr="Picture of Coast Guard members.">
            <a:extLst>
              <a:ext uri="{FF2B5EF4-FFF2-40B4-BE49-F238E27FC236}">
                <a16:creationId xmlns:a16="http://schemas.microsoft.com/office/drawing/2014/main" id="{8D8701CA-179D-1BD0-D99B-8FBA6B15AE2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2455" y="4779365"/>
            <a:ext cx="2091821" cy="1388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6411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8B0F514-66FA-D8BB-F168-CC89D33B7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4826" y="567558"/>
            <a:ext cx="6204249" cy="644157"/>
          </a:xfrm>
        </p:spPr>
        <p:txBody>
          <a:bodyPr/>
          <a:lstStyle/>
          <a:p>
            <a:r>
              <a:rPr lang="en-US" dirty="0"/>
              <a:t>Military Retirement Overview</a:t>
            </a:r>
          </a:p>
        </p:txBody>
      </p:sp>
      <p:grpSp>
        <p:nvGrpSpPr>
          <p:cNvPr id="5" name="Group 4" descr="Military Retirement Overview table.">
            <a:extLst>
              <a:ext uri="{FF2B5EF4-FFF2-40B4-BE49-F238E27FC236}">
                <a16:creationId xmlns:a16="http://schemas.microsoft.com/office/drawing/2014/main" id="{9318CCE3-D4FF-18F2-8D23-F9E11EB69D9B}"/>
              </a:ext>
            </a:extLst>
          </p:cNvPr>
          <p:cNvGrpSpPr/>
          <p:nvPr/>
        </p:nvGrpSpPr>
        <p:grpSpPr>
          <a:xfrm>
            <a:off x="1416843" y="1436790"/>
            <a:ext cx="7018440" cy="4907957"/>
            <a:chOff x="1914561" y="1436790"/>
            <a:chExt cx="7018440" cy="4907957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3B52C41-2C28-EFA1-DA35-401F5E9C5193}"/>
                </a:ext>
              </a:extLst>
            </p:cNvPr>
            <p:cNvSpPr/>
            <p:nvPr/>
          </p:nvSpPr>
          <p:spPr>
            <a:xfrm>
              <a:off x="1914561" y="4920222"/>
              <a:ext cx="7002603" cy="274319"/>
            </a:xfrm>
            <a:prstGeom prst="rect">
              <a:avLst/>
            </a:prstGeom>
            <a:solidFill>
              <a:srgbClr val="F4F6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416D"/>
                </a:solidFill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D3683F4-6902-F7E0-BD2B-321F0E9F04EF}"/>
                </a:ext>
              </a:extLst>
            </p:cNvPr>
            <p:cNvSpPr/>
            <p:nvPr/>
          </p:nvSpPr>
          <p:spPr>
            <a:xfrm>
              <a:off x="1930397" y="5197328"/>
              <a:ext cx="7002603" cy="262062"/>
            </a:xfrm>
            <a:prstGeom prst="rect">
              <a:avLst/>
            </a:prstGeom>
            <a:solidFill>
              <a:srgbClr val="F4F6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416D"/>
                </a:solidFill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EF09AE0-0D4C-4C6F-9121-A631D431EE63}"/>
                </a:ext>
              </a:extLst>
            </p:cNvPr>
            <p:cNvSpPr/>
            <p:nvPr/>
          </p:nvSpPr>
          <p:spPr>
            <a:xfrm>
              <a:off x="1930398" y="4302273"/>
              <a:ext cx="6986767" cy="298175"/>
            </a:xfrm>
            <a:prstGeom prst="rect">
              <a:avLst/>
            </a:prstGeom>
            <a:solidFill>
              <a:srgbClr val="E5E9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416D"/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CF613B5-BF7E-D398-709C-A34E630FBC06}"/>
                </a:ext>
              </a:extLst>
            </p:cNvPr>
            <p:cNvSpPr/>
            <p:nvPr/>
          </p:nvSpPr>
          <p:spPr>
            <a:xfrm>
              <a:off x="1930398" y="4576594"/>
              <a:ext cx="6986766" cy="265793"/>
            </a:xfrm>
            <a:prstGeom prst="rect">
              <a:avLst/>
            </a:prstGeom>
            <a:solidFill>
              <a:srgbClr val="E5E9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416D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E63ADE8-2662-FD31-23C7-EBBB04E7BF96}"/>
                </a:ext>
              </a:extLst>
            </p:cNvPr>
            <p:cNvSpPr/>
            <p:nvPr/>
          </p:nvSpPr>
          <p:spPr>
            <a:xfrm>
              <a:off x="1914563" y="3965957"/>
              <a:ext cx="7002603" cy="267008"/>
            </a:xfrm>
            <a:prstGeom prst="rect">
              <a:avLst/>
            </a:prstGeom>
            <a:solidFill>
              <a:srgbClr val="F4F6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416D"/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2B01752-2B3B-9442-04F8-683C388C24A4}"/>
                </a:ext>
              </a:extLst>
            </p:cNvPr>
            <p:cNvSpPr/>
            <p:nvPr/>
          </p:nvSpPr>
          <p:spPr>
            <a:xfrm>
              <a:off x="1930398" y="3622831"/>
              <a:ext cx="7002603" cy="290360"/>
            </a:xfrm>
            <a:prstGeom prst="rect">
              <a:avLst/>
            </a:prstGeom>
            <a:solidFill>
              <a:srgbClr val="E5E9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416D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D723E93-6AD2-13A5-B8B9-0BBA59351026}"/>
                </a:ext>
              </a:extLst>
            </p:cNvPr>
            <p:cNvSpPr/>
            <p:nvPr/>
          </p:nvSpPr>
          <p:spPr>
            <a:xfrm>
              <a:off x="1930399" y="3287460"/>
              <a:ext cx="6986768" cy="281156"/>
            </a:xfrm>
            <a:prstGeom prst="rect">
              <a:avLst/>
            </a:prstGeom>
            <a:solidFill>
              <a:srgbClr val="F4F6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416D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0F6B0D8-38AC-2DCB-0CC7-054D60BF1AB2}"/>
                </a:ext>
              </a:extLst>
            </p:cNvPr>
            <p:cNvSpPr/>
            <p:nvPr/>
          </p:nvSpPr>
          <p:spPr>
            <a:xfrm>
              <a:off x="1930398" y="2942885"/>
              <a:ext cx="6986771" cy="290360"/>
            </a:xfrm>
            <a:prstGeom prst="rect">
              <a:avLst/>
            </a:prstGeom>
            <a:solidFill>
              <a:srgbClr val="E5E9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416D"/>
                </a:solidFill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2FBD943-5BC2-DD92-9597-801EA85F107D}"/>
                </a:ext>
              </a:extLst>
            </p:cNvPr>
            <p:cNvSpPr/>
            <p:nvPr/>
          </p:nvSpPr>
          <p:spPr>
            <a:xfrm>
              <a:off x="1930400" y="1436790"/>
              <a:ext cx="6986770" cy="371931"/>
            </a:xfrm>
            <a:prstGeom prst="rect">
              <a:avLst/>
            </a:prstGeom>
            <a:solidFill>
              <a:srgbClr val="0040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416D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C9A5A95-2655-3E91-92F7-2877F2B7F782}"/>
                </a:ext>
              </a:extLst>
            </p:cNvPr>
            <p:cNvSpPr/>
            <p:nvPr/>
          </p:nvSpPr>
          <p:spPr>
            <a:xfrm>
              <a:off x="1930399" y="1918879"/>
              <a:ext cx="6986771" cy="913916"/>
            </a:xfrm>
            <a:prstGeom prst="rect">
              <a:avLst/>
            </a:prstGeom>
            <a:solidFill>
              <a:srgbClr val="F4F6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416D"/>
                </a:solidFill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BB5A76C-54C4-93DC-8CEA-13B1B58A20C1}"/>
                </a:ext>
              </a:extLst>
            </p:cNvPr>
            <p:cNvSpPr/>
            <p:nvPr/>
          </p:nvSpPr>
          <p:spPr>
            <a:xfrm>
              <a:off x="1930397" y="5533030"/>
              <a:ext cx="7002603" cy="273720"/>
            </a:xfrm>
            <a:prstGeom prst="rect">
              <a:avLst/>
            </a:prstGeom>
            <a:solidFill>
              <a:srgbClr val="E5E9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416D"/>
                </a:solidFill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A34A3B0-4049-41FC-08D8-E4AE482EAE29}"/>
                </a:ext>
              </a:extLst>
            </p:cNvPr>
            <p:cNvSpPr/>
            <p:nvPr/>
          </p:nvSpPr>
          <p:spPr>
            <a:xfrm>
              <a:off x="1930397" y="5798823"/>
              <a:ext cx="7002603" cy="271604"/>
            </a:xfrm>
            <a:prstGeom prst="rect">
              <a:avLst/>
            </a:prstGeom>
            <a:solidFill>
              <a:srgbClr val="E5E9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416D"/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20DFDE3-44F4-60B0-AAB5-CB5535CD95CB}"/>
                </a:ext>
              </a:extLst>
            </p:cNvPr>
            <p:cNvSpPr/>
            <p:nvPr/>
          </p:nvSpPr>
          <p:spPr>
            <a:xfrm>
              <a:off x="1930397" y="6073143"/>
              <a:ext cx="7002603" cy="271604"/>
            </a:xfrm>
            <a:prstGeom prst="rect">
              <a:avLst/>
            </a:prstGeom>
            <a:solidFill>
              <a:srgbClr val="E5E9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416D"/>
                </a:solidFill>
              </a:endParaRPr>
            </a:p>
          </p:txBody>
        </p:sp>
      </p:grp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20F056E4-D44D-2A33-B3EC-E10B140233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490679"/>
              </p:ext>
            </p:extLst>
          </p:nvPr>
        </p:nvGraphicFramePr>
        <p:xfrm>
          <a:off x="1597782" y="1449316"/>
          <a:ext cx="6824003" cy="49624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23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39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977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8568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92800" marR="92800" marT="46386" marB="46386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Legacy (High-3)</a:t>
                      </a:r>
                    </a:p>
                  </a:txBody>
                  <a:tcPr marL="92800" marR="92800" marT="46386" marB="46386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Blended Retirement System (BRS)</a:t>
                      </a:r>
                    </a:p>
                  </a:txBody>
                  <a:tcPr marL="92800" marR="92800" marT="46386" marB="46386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5493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Pay Formula</a:t>
                      </a:r>
                    </a:p>
                  </a:txBody>
                  <a:tcPr marL="92800" marR="92800" marT="46386" marB="46386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615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Years</a:t>
                      </a:r>
                      <a:r>
                        <a:rPr lang="en-US" sz="1400" b="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&amp; months of service </a:t>
                      </a:r>
                      <a:r>
                        <a:rPr lang="en-US" sz="1400" b="1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r>
                        <a:rPr lang="en-US" sz="1400" b="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2.5%  </a:t>
                      </a:r>
                      <a:r>
                        <a:rPr lang="en-US" sz="1400" b="1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r>
                        <a:rPr lang="en-US" sz="1400" b="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average of 36 highest months of base pay</a:t>
                      </a:r>
                      <a:endParaRPr lang="en-US" sz="14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800" marR="92800" marT="46386" marB="46386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615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Years</a:t>
                      </a:r>
                      <a:r>
                        <a:rPr lang="en-US" sz="1400" b="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&amp; months </a:t>
                      </a:r>
                      <a:r>
                        <a:rPr lang="en-US" sz="14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 service</a:t>
                      </a:r>
                      <a:r>
                        <a:rPr lang="en-US" sz="1400" b="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r>
                        <a:rPr lang="en-US" sz="1400" b="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 indent="0" algn="ctr" defTabSz="615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2%  </a:t>
                      </a:r>
                      <a:r>
                        <a:rPr lang="en-US" sz="1400" b="1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r>
                        <a:rPr lang="en-US" sz="1400" b="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average of 36 </a:t>
                      </a:r>
                    </a:p>
                    <a:p>
                      <a:pPr marL="0" marR="0" indent="0" algn="ctr" defTabSz="615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highest months of base pay</a:t>
                      </a:r>
                      <a:endParaRPr lang="en-US" sz="14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800" marR="92800" marT="46386" marB="46386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561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1B386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COLA</a:t>
                      </a:r>
                    </a:p>
                  </a:txBody>
                  <a:tcPr marL="92800" marR="92800" marT="46386" marB="46386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1B386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Full</a:t>
                      </a:r>
                    </a:p>
                  </a:txBody>
                  <a:tcPr marL="92800" marR="92800" marT="46386" marB="46386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1B386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Full</a:t>
                      </a:r>
                    </a:p>
                  </a:txBody>
                  <a:tcPr marL="92800" marR="92800" marT="46386" marB="46386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561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1B386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YOS</a:t>
                      </a:r>
                    </a:p>
                  </a:txBody>
                  <a:tcPr marL="92800" marR="92800" marT="46386" marB="46386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1B386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50%</a:t>
                      </a:r>
                    </a:p>
                  </a:txBody>
                  <a:tcPr marL="92800" marR="92800" marT="46386" marB="46386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1B386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40%</a:t>
                      </a:r>
                    </a:p>
                  </a:txBody>
                  <a:tcPr marL="92800" marR="92800" marT="46386" marB="46386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561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1B386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YOS</a:t>
                      </a:r>
                    </a:p>
                  </a:txBody>
                  <a:tcPr marL="92800" marR="92800" marT="46386" marB="46386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1B386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75%</a:t>
                      </a:r>
                    </a:p>
                  </a:txBody>
                  <a:tcPr marL="92800" marR="92800" marT="46386" marB="46386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1B386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60%</a:t>
                      </a:r>
                    </a:p>
                  </a:txBody>
                  <a:tcPr marL="92800" marR="92800" marT="46386" marB="46386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5610">
                <a:tc>
                  <a:txBody>
                    <a:bodyPr/>
                    <a:lstStyle/>
                    <a:p>
                      <a:r>
                        <a:rPr lang="en-US" sz="1400" b="1" baseline="0" dirty="0">
                          <a:solidFill>
                            <a:srgbClr val="1B386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 YOS</a:t>
                      </a:r>
                      <a:endParaRPr lang="en-US" sz="1400" b="1" dirty="0">
                        <a:solidFill>
                          <a:srgbClr val="1B3867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800" marR="92800" marT="46386" marB="46386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1B386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marL="92800" marR="92800" marT="46386" marB="46386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1B386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80%</a:t>
                      </a:r>
                    </a:p>
                  </a:txBody>
                  <a:tcPr marL="92800" marR="92800" marT="46386" marB="46386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03874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1B386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TSP</a:t>
                      </a:r>
                    </a:p>
                  </a:txBody>
                  <a:tcPr marL="92800" marR="92800" marT="46386" marB="46386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1B386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Yes, but without government contributions</a:t>
                      </a:r>
                    </a:p>
                  </a:txBody>
                  <a:tcPr marL="92800" marR="92800" marT="46386" marB="46386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1B386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Yes, with government </a:t>
                      </a:r>
                      <a:br>
                        <a:rPr lang="en-US" sz="1400" b="0" dirty="0">
                          <a:solidFill>
                            <a:srgbClr val="1B386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400" b="0" dirty="0">
                          <a:solidFill>
                            <a:srgbClr val="1B386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contributions</a:t>
                      </a:r>
                    </a:p>
                  </a:txBody>
                  <a:tcPr marL="92800" marR="92800" marT="46386" marB="46386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96862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1B386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Continuation Pay</a:t>
                      </a:r>
                    </a:p>
                  </a:txBody>
                  <a:tcPr marL="92800" marR="92800" marT="46386" marB="46386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1B386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</a:p>
                  </a:txBody>
                  <a:tcPr marL="92800" marR="92800" marT="46386" marB="46386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1B386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Yes, between 8-12 YOS with service obligation</a:t>
                      </a:r>
                    </a:p>
                  </a:txBody>
                  <a:tcPr marL="92800" marR="92800" marT="46386" marB="46386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825236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1B386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Lump-Sum Option at Retirement</a:t>
                      </a:r>
                    </a:p>
                  </a:txBody>
                  <a:tcPr marL="92800" marR="92800" marT="46386" marB="46386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1B386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</a:p>
                  </a:txBody>
                  <a:tcPr marL="92800" marR="92800" marT="46386" marB="46386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1B386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 </a:t>
                      </a:r>
                    </a:p>
                    <a:p>
                      <a:pPr algn="ctr"/>
                      <a:r>
                        <a:rPr lang="en-US" sz="1400" b="0" dirty="0">
                          <a:solidFill>
                            <a:srgbClr val="1B386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(25% or 50% with reduced annuity until age</a:t>
                      </a:r>
                      <a:r>
                        <a:rPr lang="en-US" sz="1400" b="0" baseline="0" dirty="0">
                          <a:solidFill>
                            <a:srgbClr val="1B386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67)</a:t>
                      </a:r>
                      <a:r>
                        <a:rPr lang="en-US" sz="1400" b="0" dirty="0">
                          <a:solidFill>
                            <a:srgbClr val="1B386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92800" marR="92800" marT="46386" marB="46386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20" name="Picture 19" descr="Paper with hand icon indicating additional resource.">
            <a:extLst>
              <a:ext uri="{FF2B5EF4-FFF2-40B4-BE49-F238E27FC236}">
                <a16:creationId xmlns:a16="http://schemas.microsoft.com/office/drawing/2014/main" id="{CEF1FD47-6D16-86D9-6CB9-D9F7C9ADF4B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650" y="6297250"/>
            <a:ext cx="324952" cy="394309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7F9EC43E-19D9-819C-2047-2DD535F6B003}"/>
              </a:ext>
            </a:extLst>
          </p:cNvPr>
          <p:cNvSpPr txBox="1"/>
          <p:nvPr/>
        </p:nvSpPr>
        <p:spPr>
          <a:xfrm>
            <a:off x="808602" y="6414560"/>
            <a:ext cx="46505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rgbClr val="1B38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Military Retirement </a:t>
            </a:r>
            <a:r>
              <a:rPr lang="en-US" sz="1200" dirty="0">
                <a:solidFill>
                  <a:srgbClr val="1B38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Handout Available</a:t>
            </a:r>
          </a:p>
        </p:txBody>
      </p:sp>
    </p:spTree>
    <p:extLst>
      <p:ext uri="{BB962C8B-B14F-4D97-AF65-F5344CB8AC3E}">
        <p14:creationId xmlns:p14="http://schemas.microsoft.com/office/powerpoint/2010/main" val="2359737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1EC5C2C-628D-26CA-9E44-5BA26AD5236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364826" y="410977"/>
            <a:ext cx="6836724" cy="64415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BRS Thrift Savings Plan </a:t>
            </a:r>
            <a:b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Contributions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7D3CE26-EA69-54F5-26F2-D1AB2BD706DF}"/>
              </a:ext>
            </a:extLst>
          </p:cNvPr>
          <p:cNvSpPr/>
          <p:nvPr/>
        </p:nvSpPr>
        <p:spPr>
          <a:xfrm>
            <a:off x="399104" y="1387026"/>
            <a:ext cx="8433442" cy="417845"/>
          </a:xfrm>
          <a:prstGeom prst="rect">
            <a:avLst/>
          </a:prstGeom>
          <a:solidFill>
            <a:srgbClr val="1B386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Defined Contribution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Thrift Savings Plan (TSP)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70D726D-10B9-B1A7-1867-C2586FEE06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1078312"/>
              </p:ext>
            </p:extLst>
          </p:nvPr>
        </p:nvGraphicFramePr>
        <p:xfrm>
          <a:off x="399104" y="1902491"/>
          <a:ext cx="8433443" cy="3416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9422">
                  <a:extLst>
                    <a:ext uri="{9D8B030D-6E8A-4147-A177-3AD203B41FA5}">
                      <a16:colId xmlns:a16="http://schemas.microsoft.com/office/drawing/2014/main" val="3382725206"/>
                    </a:ext>
                  </a:extLst>
                </a:gridCol>
                <a:gridCol w="2071561">
                  <a:extLst>
                    <a:ext uri="{9D8B030D-6E8A-4147-A177-3AD203B41FA5}">
                      <a16:colId xmlns:a16="http://schemas.microsoft.com/office/drawing/2014/main" val="2917445761"/>
                    </a:ext>
                  </a:extLst>
                </a:gridCol>
                <a:gridCol w="2176757">
                  <a:extLst>
                    <a:ext uri="{9D8B030D-6E8A-4147-A177-3AD203B41FA5}">
                      <a16:colId xmlns:a16="http://schemas.microsoft.com/office/drawing/2014/main" val="1990626117"/>
                    </a:ext>
                  </a:extLst>
                </a:gridCol>
                <a:gridCol w="2435703">
                  <a:extLst>
                    <a:ext uri="{9D8B030D-6E8A-4147-A177-3AD203B41FA5}">
                      <a16:colId xmlns:a16="http://schemas.microsoft.com/office/drawing/2014/main" val="2269071547"/>
                    </a:ext>
                  </a:extLst>
                </a:gridCol>
              </a:tblGrid>
              <a:tr h="886772"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19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You Contribute</a:t>
                      </a:r>
                    </a:p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14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(Roth and/or</a:t>
                      </a:r>
                    </a:p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14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Traditional)</a:t>
                      </a:r>
                      <a:endParaRPr lang="en-US" sz="1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396" marR="85396" marT="42698" marB="42698" anchor="ctr">
                    <a:solidFill>
                      <a:srgbClr val="2B608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19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Coast Guard Automatic Contribution </a:t>
                      </a:r>
                      <a:r>
                        <a:rPr lang="en-US" sz="14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(Traditional)</a:t>
                      </a:r>
                      <a:endParaRPr lang="en-US" sz="1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396" marR="85396" marT="42698" marB="42698" anchor="ctr">
                    <a:solidFill>
                      <a:srgbClr val="2B608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19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Coast Guard  Matching</a:t>
                      </a:r>
                    </a:p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19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Contribution </a:t>
                      </a:r>
                      <a:r>
                        <a:rPr lang="en-US" sz="14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(Traditional)</a:t>
                      </a:r>
                    </a:p>
                  </a:txBody>
                  <a:tcPr marL="85396" marR="85396" marT="42698" marB="42698" anchor="ctr">
                    <a:solidFill>
                      <a:srgbClr val="2B608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19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19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Contribution</a:t>
                      </a:r>
                    </a:p>
                  </a:txBody>
                  <a:tcPr marL="85396" marR="85396" marT="42698" marB="42698" anchor="ctr">
                    <a:solidFill>
                      <a:srgbClr val="2B60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1265970"/>
                  </a:ext>
                </a:extLst>
              </a:tr>
              <a:tr h="303912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rgbClr val="00407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</a:p>
                  </a:txBody>
                  <a:tcPr marL="85396" marR="85396" marT="42698" marB="42698" anchor="ctr">
                    <a:solidFill>
                      <a:srgbClr val="D0DB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rgbClr val="00407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1%</a:t>
                      </a:r>
                    </a:p>
                  </a:txBody>
                  <a:tcPr marL="85396" marR="85396" marT="42698" marB="42698" anchor="ctr">
                    <a:solidFill>
                      <a:srgbClr val="D0DB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rgbClr val="00407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</a:p>
                  </a:txBody>
                  <a:tcPr marL="85396" marR="85396" marT="42698" marB="42698" anchor="ctr">
                    <a:solidFill>
                      <a:srgbClr val="D0DB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rgbClr val="00407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1%</a:t>
                      </a:r>
                    </a:p>
                  </a:txBody>
                  <a:tcPr marL="85396" marR="85396" marT="42698" marB="42698" anchor="ctr">
                    <a:solidFill>
                      <a:srgbClr val="D0DB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2955411"/>
                  </a:ext>
                </a:extLst>
              </a:tr>
              <a:tr h="303912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rgbClr val="00407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1%</a:t>
                      </a:r>
                    </a:p>
                  </a:txBody>
                  <a:tcPr marL="85396" marR="85396" marT="42698" marB="42698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rgbClr val="00407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1%</a:t>
                      </a:r>
                    </a:p>
                  </a:txBody>
                  <a:tcPr marL="85396" marR="85396" marT="42698" marB="42698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rgbClr val="00407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1%</a:t>
                      </a:r>
                    </a:p>
                  </a:txBody>
                  <a:tcPr marL="85396" marR="85396" marT="42698" marB="42698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rgbClr val="00407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3%</a:t>
                      </a:r>
                    </a:p>
                  </a:txBody>
                  <a:tcPr marL="85396" marR="85396" marT="42698" marB="42698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2992403"/>
                  </a:ext>
                </a:extLst>
              </a:tr>
              <a:tr h="303912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rgbClr val="00407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2%</a:t>
                      </a:r>
                    </a:p>
                  </a:txBody>
                  <a:tcPr marL="85396" marR="85396" marT="42698" marB="42698" anchor="ctr">
                    <a:solidFill>
                      <a:srgbClr val="D0DB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rgbClr val="00407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1%</a:t>
                      </a:r>
                    </a:p>
                  </a:txBody>
                  <a:tcPr marL="85396" marR="85396" marT="42698" marB="42698" anchor="ctr">
                    <a:solidFill>
                      <a:srgbClr val="D0DB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rgbClr val="00407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2%</a:t>
                      </a:r>
                    </a:p>
                  </a:txBody>
                  <a:tcPr marL="85396" marR="85396" marT="42698" marB="42698" anchor="ctr">
                    <a:solidFill>
                      <a:srgbClr val="D0DB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rgbClr val="00407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5%</a:t>
                      </a:r>
                    </a:p>
                  </a:txBody>
                  <a:tcPr marL="85396" marR="85396" marT="42698" marB="42698" anchor="ctr">
                    <a:solidFill>
                      <a:srgbClr val="D0DB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3056994"/>
                  </a:ext>
                </a:extLst>
              </a:tr>
              <a:tr h="303912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rgbClr val="00407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3%</a:t>
                      </a:r>
                    </a:p>
                  </a:txBody>
                  <a:tcPr marL="85396" marR="85396" marT="42698" marB="42698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rgbClr val="00407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1%</a:t>
                      </a:r>
                    </a:p>
                  </a:txBody>
                  <a:tcPr marL="85396" marR="85396" marT="42698" marB="42698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rgbClr val="00407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3%</a:t>
                      </a:r>
                    </a:p>
                  </a:txBody>
                  <a:tcPr marL="85396" marR="85396" marT="42698" marB="42698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rgbClr val="00407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7%</a:t>
                      </a:r>
                    </a:p>
                  </a:txBody>
                  <a:tcPr marL="85396" marR="85396" marT="42698" marB="42698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7289300"/>
                  </a:ext>
                </a:extLst>
              </a:tr>
              <a:tr h="303912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rgbClr val="00407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4%</a:t>
                      </a:r>
                    </a:p>
                  </a:txBody>
                  <a:tcPr marL="85396" marR="85396" marT="42698" marB="42698" anchor="ctr">
                    <a:solidFill>
                      <a:srgbClr val="D0DB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rgbClr val="00407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1%</a:t>
                      </a:r>
                    </a:p>
                  </a:txBody>
                  <a:tcPr marL="85396" marR="85396" marT="42698" marB="42698" anchor="ctr">
                    <a:solidFill>
                      <a:srgbClr val="D0DB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rgbClr val="00407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3.5%</a:t>
                      </a:r>
                    </a:p>
                  </a:txBody>
                  <a:tcPr marL="85396" marR="85396" marT="42698" marB="42698" anchor="ctr">
                    <a:solidFill>
                      <a:srgbClr val="D0DB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rgbClr val="00407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8.5%</a:t>
                      </a:r>
                    </a:p>
                  </a:txBody>
                  <a:tcPr marL="85396" marR="85396" marT="42698" marB="42698" anchor="ctr">
                    <a:solidFill>
                      <a:srgbClr val="D0DB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576281"/>
                  </a:ext>
                </a:extLst>
              </a:tr>
              <a:tr h="303912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rgbClr val="00407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5%</a:t>
                      </a:r>
                    </a:p>
                  </a:txBody>
                  <a:tcPr marL="85396" marR="85396" marT="42698" marB="42698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rgbClr val="00407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1%</a:t>
                      </a:r>
                    </a:p>
                  </a:txBody>
                  <a:tcPr marL="85396" marR="85396" marT="42698" marB="42698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rgbClr val="00407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4%</a:t>
                      </a:r>
                    </a:p>
                  </a:txBody>
                  <a:tcPr marL="85396" marR="85396" marT="42698" marB="42698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rgbClr val="00407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10%</a:t>
                      </a:r>
                    </a:p>
                  </a:txBody>
                  <a:tcPr marL="85396" marR="85396" marT="42698" marB="42698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7308750"/>
                  </a:ext>
                </a:extLst>
              </a:tr>
              <a:tr h="303912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rgbClr val="00407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More Than 5%</a:t>
                      </a:r>
                    </a:p>
                  </a:txBody>
                  <a:tcPr marL="85396" marR="85396" marT="42698" marB="42698" anchor="ctr">
                    <a:solidFill>
                      <a:srgbClr val="D0DB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rgbClr val="00407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1%</a:t>
                      </a:r>
                    </a:p>
                  </a:txBody>
                  <a:tcPr marL="85396" marR="85396" marT="42698" marB="42698" anchor="ctr">
                    <a:solidFill>
                      <a:srgbClr val="D0DB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>
                          <a:solidFill>
                            <a:srgbClr val="00407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4%</a:t>
                      </a:r>
                    </a:p>
                  </a:txBody>
                  <a:tcPr marL="85396" marR="85396" marT="42698" marB="42698" anchor="ctr">
                    <a:solidFill>
                      <a:srgbClr val="D0DB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>
                          <a:solidFill>
                            <a:srgbClr val="00407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Your Contribution + 5%</a:t>
                      </a:r>
                    </a:p>
                  </a:txBody>
                  <a:tcPr marL="85396" marR="85396" marT="42698" marB="42698" anchor="ctr">
                    <a:solidFill>
                      <a:srgbClr val="D0DB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5603197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4442B476-295D-EAF7-392A-EB07FC33E62C}"/>
              </a:ext>
            </a:extLst>
          </p:cNvPr>
          <p:cNvSpPr txBox="1"/>
          <p:nvPr/>
        </p:nvSpPr>
        <p:spPr>
          <a:xfrm>
            <a:off x="399104" y="5307198"/>
            <a:ext cx="77887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1B3867"/>
                </a:solidFill>
              </a:rPr>
              <a:t>Service members who joined on or after January 1, 2018: </a:t>
            </a:r>
            <a:br>
              <a:rPr lang="en-US" sz="1600" b="1" dirty="0">
                <a:solidFill>
                  <a:srgbClr val="1B3867"/>
                </a:solidFill>
              </a:rPr>
            </a:br>
            <a:r>
              <a:rPr lang="en-US" sz="1500" b="1" dirty="0">
                <a:solidFill>
                  <a:srgbClr val="1B3867"/>
                </a:solidFill>
              </a:rPr>
              <a:t>    •  </a:t>
            </a:r>
            <a:r>
              <a:rPr lang="en-US" sz="1500" dirty="0">
                <a:solidFill>
                  <a:srgbClr val="1B3867"/>
                </a:solidFill>
              </a:rPr>
              <a:t>1% Coast Guard Automatic Contribution begins 60 days after entering service. </a:t>
            </a:r>
            <a:br>
              <a:rPr lang="en-US" sz="1500" dirty="0">
                <a:solidFill>
                  <a:srgbClr val="1B3867"/>
                </a:solidFill>
              </a:rPr>
            </a:br>
            <a:r>
              <a:rPr lang="en-US" sz="1500" b="1" dirty="0">
                <a:solidFill>
                  <a:srgbClr val="1B3867"/>
                </a:solidFill>
              </a:rPr>
              <a:t>    •  </a:t>
            </a:r>
            <a:r>
              <a:rPr lang="en-US" sz="1500" dirty="0">
                <a:solidFill>
                  <a:srgbClr val="1B3867"/>
                </a:solidFill>
              </a:rPr>
              <a:t>4% Coast Guard Matching Contributions begin after completing 2 years of service. </a:t>
            </a:r>
            <a:br>
              <a:rPr lang="en-US" sz="1500" dirty="0">
                <a:solidFill>
                  <a:srgbClr val="1B3867"/>
                </a:solidFill>
              </a:rPr>
            </a:br>
            <a:r>
              <a:rPr lang="en-US" sz="1500" b="1" dirty="0">
                <a:solidFill>
                  <a:srgbClr val="1B3867"/>
                </a:solidFill>
              </a:rPr>
              <a:t>    •  </a:t>
            </a:r>
            <a:r>
              <a:rPr lang="en-US" sz="1500" dirty="0">
                <a:solidFill>
                  <a:srgbClr val="1B3867"/>
                </a:solidFill>
              </a:rPr>
              <a:t>Both automatic and matching contributions are vested after serving two years</a:t>
            </a:r>
            <a:r>
              <a:rPr lang="en-US" sz="1600" dirty="0">
                <a:solidFill>
                  <a:srgbClr val="1B3867"/>
                </a:solidFill>
              </a:rPr>
              <a:t>.</a:t>
            </a:r>
          </a:p>
        </p:txBody>
      </p:sp>
      <p:pic>
        <p:nvPicPr>
          <p:cNvPr id="17" name="Picture 16" descr="Paper with hand icon indicating additional resource.">
            <a:extLst>
              <a:ext uri="{FF2B5EF4-FFF2-40B4-BE49-F238E27FC236}">
                <a16:creationId xmlns:a16="http://schemas.microsoft.com/office/drawing/2014/main" id="{C6F150A7-1479-F803-F0EC-5781490170A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650" y="6297250"/>
            <a:ext cx="324952" cy="39430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8788304-3AE8-9F54-4CBF-63037813EA7C}"/>
              </a:ext>
            </a:extLst>
          </p:cNvPr>
          <p:cNvSpPr txBox="1"/>
          <p:nvPr/>
        </p:nvSpPr>
        <p:spPr>
          <a:xfrm>
            <a:off x="808602" y="6414560"/>
            <a:ext cx="46505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rgbClr val="1B38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Military Retirement </a:t>
            </a:r>
            <a:r>
              <a:rPr lang="en-US" sz="1200" dirty="0">
                <a:solidFill>
                  <a:srgbClr val="1B38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Handout Available</a:t>
            </a:r>
          </a:p>
        </p:txBody>
      </p:sp>
    </p:spTree>
    <p:extLst>
      <p:ext uri="{BB962C8B-B14F-4D97-AF65-F5344CB8AC3E}">
        <p14:creationId xmlns:p14="http://schemas.microsoft.com/office/powerpoint/2010/main" val="29648022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142C31-3B7D-64D1-879D-E160DFB66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4826" y="567558"/>
            <a:ext cx="6204249" cy="644157"/>
          </a:xfrm>
        </p:spPr>
        <p:txBody>
          <a:bodyPr/>
          <a:lstStyle/>
          <a:p>
            <a:r>
              <a:rPr lang="en-US" dirty="0"/>
              <a:t>Understand…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EF554F-15B8-9B1B-AC3A-0B718898D7FF}"/>
              </a:ext>
            </a:extLst>
          </p:cNvPr>
          <p:cNvSpPr/>
          <p:nvPr/>
        </p:nvSpPr>
        <p:spPr>
          <a:xfrm>
            <a:off x="1381894" y="1528986"/>
            <a:ext cx="6774249" cy="471133"/>
          </a:xfrm>
          <a:prstGeom prst="rect">
            <a:avLst/>
          </a:prstGeom>
          <a:solidFill>
            <a:srgbClr val="1B3867"/>
          </a:solidFill>
          <a:ln>
            <a:noFill/>
          </a:ln>
        </p:spPr>
        <p:style>
          <a:lnRef idx="2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65573" tIns="31703" rIns="265573" bIns="31703" numCol="1" spcCol="1270" anchor="ctr" anchorCtr="0">
            <a:noAutofit/>
          </a:bodyPr>
          <a:lstStyle/>
          <a:p>
            <a:pPr lvl="0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importance of retirement planning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729D6E6D-0B13-5D2D-8C5D-2C38884C6DFF}"/>
              </a:ext>
            </a:extLst>
          </p:cNvPr>
          <p:cNvSpPr/>
          <p:nvPr/>
        </p:nvSpPr>
        <p:spPr>
          <a:xfrm>
            <a:off x="995422" y="1793738"/>
            <a:ext cx="7635110" cy="1953945"/>
          </a:xfrm>
          <a:custGeom>
            <a:avLst/>
            <a:gdLst>
              <a:gd name="connsiteX0" fmla="*/ 0 w 8839199"/>
              <a:gd name="connsiteY0" fmla="*/ 0 h 2841300"/>
              <a:gd name="connsiteX1" fmla="*/ 8839199 w 8839199"/>
              <a:gd name="connsiteY1" fmla="*/ 0 h 2841300"/>
              <a:gd name="connsiteX2" fmla="*/ 8839199 w 8839199"/>
              <a:gd name="connsiteY2" fmla="*/ 2841300 h 2841300"/>
              <a:gd name="connsiteX3" fmla="*/ 0 w 8839199"/>
              <a:gd name="connsiteY3" fmla="*/ 2841300 h 2841300"/>
              <a:gd name="connsiteX4" fmla="*/ 0 w 8839199"/>
              <a:gd name="connsiteY4" fmla="*/ 0 h 284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39199" h="2841300">
                <a:moveTo>
                  <a:pt x="0" y="0"/>
                </a:moveTo>
                <a:lnTo>
                  <a:pt x="8839199" y="0"/>
                </a:lnTo>
                <a:lnTo>
                  <a:pt x="8839199" y="2841300"/>
                </a:lnTo>
                <a:lnTo>
                  <a:pt x="0" y="28413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57200" tIns="365760" rIns="686020" bIns="91440" numCol="1" spcCol="1270" anchor="t" anchorCtr="0">
            <a:noAutofit/>
          </a:bodyPr>
          <a:lstStyle/>
          <a:p>
            <a:pPr marL="285750" lvl="1" indent="-285750" algn="l" defTabSz="1066800" rtl="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i="0" kern="1200" dirty="0">
                <a:solidFill>
                  <a:srgbClr val="1B3867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Never too early (or late) to start</a:t>
            </a:r>
          </a:p>
          <a:p>
            <a:pPr marL="285750" lvl="1" indent="-285750" algn="l" defTabSz="1066800" rtl="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i="0" kern="1200" dirty="0">
                <a:solidFill>
                  <a:srgbClr val="1B3867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The sooner you start the less you may have to save </a:t>
            </a:r>
          </a:p>
          <a:p>
            <a:pPr marL="285750" lvl="1" indent="-285750" algn="l" defTabSz="1066800" rtl="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i="0" kern="1200" dirty="0">
                <a:solidFill>
                  <a:srgbClr val="1B3867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Gives more time to accumulate wealth</a:t>
            </a:r>
          </a:p>
          <a:p>
            <a:pPr marL="285750" lvl="1" indent="-285750" algn="l" defTabSz="1066800" rtl="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B3867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Review periodically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079463D-E00B-0C7D-2C4F-46F8C66AD968}"/>
              </a:ext>
            </a:extLst>
          </p:cNvPr>
          <p:cNvSpPr/>
          <p:nvPr/>
        </p:nvSpPr>
        <p:spPr>
          <a:xfrm>
            <a:off x="1381896" y="3753837"/>
            <a:ext cx="6774248" cy="471133"/>
          </a:xfrm>
          <a:prstGeom prst="rect">
            <a:avLst/>
          </a:prstGeom>
          <a:solidFill>
            <a:srgbClr val="1B3867"/>
          </a:solidFill>
          <a:ln>
            <a:noFill/>
          </a:ln>
        </p:spPr>
        <p:style>
          <a:lnRef idx="2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65573" tIns="31703" rIns="265573" bIns="31703" numCol="1" spcCol="1270" anchor="ctr" anchorCtr="0">
            <a:noAutofit/>
          </a:bodyPr>
          <a:lstStyle/>
          <a:p>
            <a:pPr lvl="0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TSP and withdrawal options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839EA79A-9926-062A-801F-D20BC1EECB39}"/>
              </a:ext>
            </a:extLst>
          </p:cNvPr>
          <p:cNvSpPr/>
          <p:nvPr/>
        </p:nvSpPr>
        <p:spPr>
          <a:xfrm>
            <a:off x="995422" y="3908718"/>
            <a:ext cx="8148578" cy="2395960"/>
          </a:xfrm>
          <a:custGeom>
            <a:avLst/>
            <a:gdLst>
              <a:gd name="connsiteX0" fmla="*/ 0 w 8839199"/>
              <a:gd name="connsiteY0" fmla="*/ 0 h 1697850"/>
              <a:gd name="connsiteX1" fmla="*/ 8839199 w 8839199"/>
              <a:gd name="connsiteY1" fmla="*/ 0 h 1697850"/>
              <a:gd name="connsiteX2" fmla="*/ 8839199 w 8839199"/>
              <a:gd name="connsiteY2" fmla="*/ 1697850 h 1697850"/>
              <a:gd name="connsiteX3" fmla="*/ 0 w 8839199"/>
              <a:gd name="connsiteY3" fmla="*/ 1697850 h 1697850"/>
              <a:gd name="connsiteX4" fmla="*/ 0 w 8839199"/>
              <a:gd name="connsiteY4" fmla="*/ 0 h 1697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39199" h="1697850">
                <a:moveTo>
                  <a:pt x="0" y="0"/>
                </a:moveTo>
                <a:lnTo>
                  <a:pt x="8839199" y="0"/>
                </a:lnTo>
                <a:lnTo>
                  <a:pt x="8839199" y="1697850"/>
                </a:lnTo>
                <a:lnTo>
                  <a:pt x="0" y="169785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57200" tIns="458216" rIns="686020" bIns="170688" numCol="2" spcCol="1270" anchor="t" anchorCtr="0">
            <a:noAutofit/>
          </a:bodyPr>
          <a:lstStyle/>
          <a:p>
            <a:pPr marL="342900" lvl="1" indent="-342900" algn="l" defTabSz="1066800" rtl="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B3867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Review fund options annually</a:t>
            </a:r>
          </a:p>
          <a:p>
            <a:pPr marL="342900" lvl="1" indent="-342900" algn="l" defTabSz="1066800" rtl="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B3867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Leave in TSP</a:t>
            </a:r>
          </a:p>
          <a:p>
            <a:pPr marL="342900" lvl="1" indent="-342900" algn="l" defTabSz="1066800" rtl="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B3867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Transfer into an IRA or employer retirement plan</a:t>
            </a:r>
          </a:p>
          <a:p>
            <a:pPr marL="342900" lvl="1" indent="-342900" algn="l" defTabSz="1066800" rtl="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416D"/>
              </a:solidFill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  <a:p>
            <a:pPr marL="0" lvl="1" algn="l" defTabSz="1066800" rtl="0">
              <a:lnSpc>
                <a:spcPts val="2800"/>
              </a:lnSpc>
              <a:spcBef>
                <a:spcPct val="0"/>
              </a:spcBef>
              <a:spcAft>
                <a:spcPts val="600"/>
              </a:spcAft>
            </a:pPr>
            <a:endParaRPr lang="en-US" sz="2000" dirty="0">
              <a:solidFill>
                <a:srgbClr val="00416D"/>
              </a:solidFill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  <a:p>
            <a:pPr marL="342900" lvl="1" indent="-342900" algn="l" defTabSz="1066800" rtl="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B3867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Withdrawing early has penalties and could have </a:t>
            </a:r>
            <a:br>
              <a:rPr lang="en-US" sz="2000" dirty="0">
                <a:solidFill>
                  <a:srgbClr val="1B3867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</a:br>
            <a:r>
              <a:rPr lang="en-US" sz="2000" dirty="0">
                <a:solidFill>
                  <a:srgbClr val="1B3867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tax implications</a:t>
            </a:r>
          </a:p>
          <a:p>
            <a:pPr marL="342900" lvl="1" indent="-342900" defTabSz="106680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B3867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Withdrawal when eligible </a:t>
            </a:r>
            <a:br>
              <a:rPr lang="en-US" sz="2000" dirty="0">
                <a:solidFill>
                  <a:srgbClr val="1B3867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</a:br>
            <a:r>
              <a:rPr lang="en-US" sz="2000" dirty="0">
                <a:solidFill>
                  <a:srgbClr val="1B3867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at age 59</a:t>
            </a:r>
            <a:r>
              <a:rPr lang="en-US" sz="2000" dirty="0">
                <a:solidFill>
                  <a:srgbClr val="1B3867"/>
                </a:solidFill>
              </a:rPr>
              <a:t>½ </a:t>
            </a:r>
            <a:r>
              <a:rPr lang="en-US" sz="2000" dirty="0">
                <a:solidFill>
                  <a:srgbClr val="1B3867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without penalty </a:t>
            </a:r>
          </a:p>
          <a:p>
            <a:pPr marL="228600" lvl="1" indent="-228600" algn="l" defTabSz="1066800" rtl="0">
              <a:lnSpc>
                <a:spcPts val="2800"/>
              </a:lnSpc>
              <a:spcBef>
                <a:spcPct val="0"/>
              </a:spcBef>
              <a:spcAft>
                <a:spcPts val="600"/>
              </a:spcAft>
              <a:buChar char="••"/>
            </a:pPr>
            <a:endParaRPr lang="en-US" sz="2000" b="0" i="0" kern="1200" dirty="0">
              <a:solidFill>
                <a:srgbClr val="00416D"/>
              </a:solidFill>
              <a:latin typeface="+mn-lt"/>
              <a:ea typeface="Tahoma" pitchFamily="34" charset="0"/>
              <a:cs typeface="Franklin Gothic Medium"/>
            </a:endParaRPr>
          </a:p>
        </p:txBody>
      </p:sp>
      <p:pic>
        <p:nvPicPr>
          <p:cNvPr id="7" name="Picture 6" descr="Paper with hand icon indicating additional resource.">
            <a:extLst>
              <a:ext uri="{FF2B5EF4-FFF2-40B4-BE49-F238E27FC236}">
                <a16:creationId xmlns:a16="http://schemas.microsoft.com/office/drawing/2014/main" id="{7792A88B-CF1F-5057-F4AF-AF60E05A089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650" y="6297250"/>
            <a:ext cx="324952" cy="39430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3F79B09-41CC-9A07-1E42-D5334D691153}"/>
              </a:ext>
            </a:extLst>
          </p:cNvPr>
          <p:cNvSpPr txBox="1"/>
          <p:nvPr/>
        </p:nvSpPr>
        <p:spPr>
          <a:xfrm>
            <a:off x="808602" y="6414560"/>
            <a:ext cx="46505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rgbClr val="1B38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Thrift Savings Plan </a:t>
            </a:r>
            <a:r>
              <a:rPr lang="en-US" sz="1200" dirty="0">
                <a:solidFill>
                  <a:srgbClr val="1B38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Handout Available</a:t>
            </a:r>
          </a:p>
        </p:txBody>
      </p:sp>
    </p:spTree>
    <p:extLst>
      <p:ext uri="{BB962C8B-B14F-4D97-AF65-F5344CB8AC3E}">
        <p14:creationId xmlns:p14="http://schemas.microsoft.com/office/powerpoint/2010/main" val="32182198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3C314B15-5063-9194-1EF3-18FBD8130C0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" y="3119870"/>
            <a:ext cx="9144000" cy="61826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071"/>
                </a:solidFill>
                <a:latin typeface="Arial" pitchFamily="2" charset="0"/>
                <a:ea typeface="+mj-ea"/>
                <a:cs typeface="+mj-cs"/>
              </a:defRPr>
            </a:lvl1pPr>
          </a:lstStyle>
          <a:p>
            <a:pPr marL="0" marR="0" lvl="0" indent="0" algn="ctr" defTabSz="68576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4" normalizeH="0" baseline="0" noProof="0" dirty="0">
                <a:ln>
                  <a:noFill/>
                </a:ln>
                <a:solidFill>
                  <a:srgbClr val="1B3867"/>
                </a:solidFill>
                <a:effectLst/>
                <a:uLnTx/>
                <a:uFillTx/>
                <a:latin typeface="Arial" pitchFamily="2" charset="0"/>
                <a:ea typeface="+mj-ea"/>
                <a:cs typeface="+mj-cs"/>
              </a:rPr>
              <a:t>Compensation, Benefits, </a:t>
            </a:r>
          </a:p>
          <a:p>
            <a:pPr marL="0" marR="0" lvl="0" indent="0" algn="ctr" defTabSz="68576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4" normalizeH="0" baseline="0" noProof="0" dirty="0">
                <a:ln>
                  <a:noFill/>
                </a:ln>
                <a:solidFill>
                  <a:srgbClr val="1B3867"/>
                </a:solidFill>
                <a:effectLst/>
                <a:uLnTx/>
                <a:uFillTx/>
                <a:latin typeface="Arial" pitchFamily="2" charset="0"/>
                <a:ea typeface="+mj-ea"/>
                <a:cs typeface="+mj-cs"/>
              </a:rPr>
              <a:t>and Entitlements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1B3867"/>
              </a:solidFill>
              <a:effectLst/>
              <a:uLnTx/>
              <a:uFillTx/>
              <a:latin typeface="Arial" pitchFamily="2" charset="0"/>
              <a:ea typeface="+mj-ea"/>
              <a:cs typeface="+mj-cs"/>
            </a:endParaRPr>
          </a:p>
        </p:txBody>
      </p:sp>
      <p:pic>
        <p:nvPicPr>
          <p:cNvPr id="2" name="Picture 1" descr="Paper with hand icon indicating additional resource.">
            <a:extLst>
              <a:ext uri="{FF2B5EF4-FFF2-40B4-BE49-F238E27FC236}">
                <a16:creationId xmlns:a16="http://schemas.microsoft.com/office/drawing/2014/main" id="{20F0B65B-C52F-BE68-9B6B-94265496A2A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650" y="6297250"/>
            <a:ext cx="324952" cy="39430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D394A35-688A-5CB4-60C4-C1FF1D466B9D}"/>
              </a:ext>
            </a:extLst>
          </p:cNvPr>
          <p:cNvSpPr txBox="1"/>
          <p:nvPr/>
        </p:nvSpPr>
        <p:spPr>
          <a:xfrm>
            <a:off x="808602" y="6414560"/>
            <a:ext cx="46505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rgbClr val="1B38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Leadership Training </a:t>
            </a:r>
            <a:r>
              <a:rPr lang="en-US" sz="1200" dirty="0">
                <a:solidFill>
                  <a:srgbClr val="1B38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Member Checklist Available</a:t>
            </a:r>
          </a:p>
        </p:txBody>
      </p:sp>
    </p:spTree>
    <p:extLst>
      <p:ext uri="{BB962C8B-B14F-4D97-AF65-F5344CB8AC3E}">
        <p14:creationId xmlns:p14="http://schemas.microsoft.com/office/powerpoint/2010/main" val="18804230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D5234D2-5AEB-889E-719B-B2C9494E650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364826" y="570665"/>
            <a:ext cx="6204249" cy="64415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Career Investment Programs</a:t>
            </a:r>
          </a:p>
        </p:txBody>
      </p:sp>
      <p:pic>
        <p:nvPicPr>
          <p:cNvPr id="5" name="Picture 4" descr="Handout icon.">
            <a:extLst>
              <a:ext uri="{FF2B5EF4-FFF2-40B4-BE49-F238E27FC236}">
                <a16:creationId xmlns:a16="http://schemas.microsoft.com/office/drawing/2014/main" id="{AA9E852D-A56D-FAE8-6D3B-70A6C1D0B9C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6749" y="6297250"/>
            <a:ext cx="324952" cy="39430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19ABBBF-573D-A83C-DA4F-7D7696728F81}"/>
              </a:ext>
            </a:extLst>
          </p:cNvPr>
          <p:cNvSpPr txBox="1"/>
          <p:nvPr/>
        </p:nvSpPr>
        <p:spPr>
          <a:xfrm>
            <a:off x="2194950" y="6414560"/>
            <a:ext cx="46505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rgbClr val="1B38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Leadership Training Member </a:t>
            </a:r>
            <a:r>
              <a:rPr lang="en-US" sz="1200" dirty="0">
                <a:solidFill>
                  <a:srgbClr val="1B38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Checklist Available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77F7B1D1-7179-1D7F-008E-BA70B84FB8ED}"/>
              </a:ext>
            </a:extLst>
          </p:cNvPr>
          <p:cNvSpPr txBox="1">
            <a:spLocks/>
          </p:cNvSpPr>
          <p:nvPr/>
        </p:nvSpPr>
        <p:spPr>
          <a:xfrm>
            <a:off x="2171701" y="1666260"/>
            <a:ext cx="6693330" cy="48094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42" indent="-171442" algn="l" defTabSz="685766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500" b="1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1pPr>
            <a:lvl2pPr marL="51432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2pPr>
            <a:lvl3pPr marL="857207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3pPr>
            <a:lvl4pPr marL="1200090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4pPr>
            <a:lvl5pPr marL="1542974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5pPr>
            <a:lvl6pPr marL="1885856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41300" indent="-2286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spc="-5" dirty="0">
                <a:solidFill>
                  <a:srgbClr val="1B3867"/>
                </a:solidFill>
                <a:latin typeface="Arial"/>
                <a:cs typeface="Arial"/>
              </a:rPr>
              <a:t>United States Military Apprenticeship Program (USMAP)</a:t>
            </a:r>
          </a:p>
          <a:p>
            <a:pPr marL="241300" indent="-2286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spc="-5" dirty="0">
                <a:solidFill>
                  <a:srgbClr val="1B3867"/>
                </a:solidFill>
                <a:latin typeface="Arial"/>
                <a:cs typeface="Arial"/>
              </a:rPr>
              <a:t>Credentialing Opportunities On-Line Program (COOL)</a:t>
            </a:r>
          </a:p>
          <a:p>
            <a:pPr marL="241300" indent="-2286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spc="-5" dirty="0">
                <a:solidFill>
                  <a:srgbClr val="1B38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Military Tuition Assistance Program</a:t>
            </a:r>
            <a:endParaRPr lang="en-US" dirty="0">
              <a:solidFill>
                <a:srgbClr val="1B38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668BB2FA-9447-9A68-4E19-2BC129DA58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7389" y="3935398"/>
            <a:ext cx="2243203" cy="2243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897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5F9F2DA-9E40-7C43-8611-BD17637F977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364826" y="570665"/>
            <a:ext cx="6204249" cy="64415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Agenda</a:t>
            </a:r>
          </a:p>
        </p:txBody>
      </p:sp>
      <p:pic>
        <p:nvPicPr>
          <p:cNvPr id="8" name="Picture 7" descr="Handout icon.">
            <a:extLst>
              <a:ext uri="{FF2B5EF4-FFF2-40B4-BE49-F238E27FC236}">
                <a16:creationId xmlns:a16="http://schemas.microsoft.com/office/drawing/2014/main" id="{0C5838C5-3D0D-A246-AE96-2AE7EEE8F99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6749" y="6297250"/>
            <a:ext cx="324952" cy="394309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69CDFF5-82C0-0E45-B0C5-3101744C3EBD}"/>
              </a:ext>
            </a:extLst>
          </p:cNvPr>
          <p:cNvSpPr txBox="1">
            <a:spLocks/>
          </p:cNvSpPr>
          <p:nvPr/>
        </p:nvSpPr>
        <p:spPr>
          <a:xfrm>
            <a:off x="2175343" y="1666260"/>
            <a:ext cx="6868449" cy="410872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1" i="0" kern="1200">
                <a:solidFill>
                  <a:srgbClr val="636466"/>
                </a:solidFill>
                <a:latin typeface="Arial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i="0" kern="1200">
                <a:solidFill>
                  <a:srgbClr val="636466"/>
                </a:solidFill>
                <a:latin typeface="Arial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i="0" kern="1200">
                <a:solidFill>
                  <a:srgbClr val="636466"/>
                </a:solidFill>
                <a:latin typeface="Arial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i="0" kern="1200">
                <a:solidFill>
                  <a:srgbClr val="636466"/>
                </a:solidFill>
                <a:latin typeface="Arial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i="0" kern="1200">
                <a:solidFill>
                  <a:srgbClr val="636466"/>
                </a:solidFill>
                <a:latin typeface="Arial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7744">
              <a:lnSpc>
                <a:spcPct val="100000"/>
              </a:lnSpc>
              <a:spcBef>
                <a:spcPts val="700"/>
              </a:spcBef>
              <a:tabLst>
                <a:tab pos="241300" algn="l"/>
              </a:tabLst>
            </a:pPr>
            <a:r>
              <a:rPr lang="en-US" sz="2500" spc="-5" dirty="0">
                <a:solidFill>
                  <a:srgbClr val="1B3867"/>
                </a:solidFill>
                <a:latin typeface="Arial"/>
                <a:cs typeface="Arial"/>
              </a:rPr>
              <a:t>Basic Finance</a:t>
            </a:r>
          </a:p>
          <a:p>
            <a:pPr marL="237744">
              <a:lnSpc>
                <a:spcPct val="100000"/>
              </a:lnSpc>
              <a:spcBef>
                <a:spcPts val="700"/>
              </a:spcBef>
              <a:tabLst>
                <a:tab pos="241300" algn="l"/>
              </a:tabLst>
            </a:pPr>
            <a:r>
              <a:rPr lang="en-US" sz="2500" spc="-5" dirty="0">
                <a:solidFill>
                  <a:srgbClr val="1B3867"/>
                </a:solidFill>
                <a:latin typeface="Arial"/>
                <a:cs typeface="Arial"/>
              </a:rPr>
              <a:t>Consumer Protections</a:t>
            </a:r>
          </a:p>
          <a:p>
            <a:pPr marL="237744">
              <a:lnSpc>
                <a:spcPct val="100000"/>
              </a:lnSpc>
              <a:spcBef>
                <a:spcPts val="700"/>
              </a:spcBef>
              <a:tabLst>
                <a:tab pos="241300" algn="l"/>
              </a:tabLst>
            </a:pPr>
            <a:r>
              <a:rPr lang="en-US" sz="2500" spc="-5" dirty="0">
                <a:solidFill>
                  <a:srgbClr val="1B3867"/>
                </a:solidFill>
                <a:latin typeface="Arial"/>
                <a:cs typeface="Arial"/>
              </a:rPr>
              <a:t>Planning for the Future</a:t>
            </a:r>
          </a:p>
          <a:p>
            <a:pPr marL="237744">
              <a:lnSpc>
                <a:spcPct val="100000"/>
              </a:lnSpc>
              <a:spcBef>
                <a:spcPts val="700"/>
              </a:spcBef>
              <a:tabLst>
                <a:tab pos="241300" algn="l"/>
              </a:tabLst>
            </a:pPr>
            <a:r>
              <a:rPr lang="en-US" sz="2500" spc="-5" dirty="0">
                <a:solidFill>
                  <a:srgbClr val="1B3867"/>
                </a:solidFill>
                <a:latin typeface="Arial"/>
                <a:cs typeface="Arial"/>
              </a:rPr>
              <a:t>Compensation, Benefits, and Entitlements</a:t>
            </a:r>
          </a:p>
          <a:p>
            <a:pPr marL="355600" indent="-342900">
              <a:lnSpc>
                <a:spcPct val="100000"/>
              </a:lnSpc>
              <a:spcBef>
                <a:spcPts val="700"/>
              </a:spcBef>
              <a:tabLst>
                <a:tab pos="241300" algn="l"/>
              </a:tabLst>
            </a:pPr>
            <a:endParaRPr lang="en-US" sz="2500" spc="-5" dirty="0">
              <a:solidFill>
                <a:srgbClr val="004071"/>
              </a:solidFill>
              <a:latin typeface="Arial"/>
              <a:cs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9AB5F8-21FB-2ED8-1007-6D444908B3B1}"/>
              </a:ext>
            </a:extLst>
          </p:cNvPr>
          <p:cNvSpPr txBox="1"/>
          <p:nvPr/>
        </p:nvSpPr>
        <p:spPr>
          <a:xfrm>
            <a:off x="2194950" y="6414560"/>
            <a:ext cx="46505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rgbClr val="1B38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Leadership Training </a:t>
            </a:r>
            <a:r>
              <a:rPr lang="en-US" sz="1200" dirty="0">
                <a:solidFill>
                  <a:srgbClr val="1B38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Member Checklist Available</a:t>
            </a:r>
          </a:p>
        </p:txBody>
      </p:sp>
    </p:spTree>
    <p:extLst>
      <p:ext uri="{BB962C8B-B14F-4D97-AF65-F5344CB8AC3E}">
        <p14:creationId xmlns:p14="http://schemas.microsoft.com/office/powerpoint/2010/main" val="29159403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9D153F1-6B00-8B37-07EF-549A549381C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3119870"/>
            <a:ext cx="9144000" cy="61826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071"/>
                </a:solidFill>
                <a:latin typeface="Arial" pitchFamily="2" charset="0"/>
                <a:ea typeface="+mj-ea"/>
                <a:cs typeface="+mj-cs"/>
              </a:defRPr>
            </a:lvl1pPr>
          </a:lstStyle>
          <a:p>
            <a:pPr marL="0" marR="0" lvl="0" indent="0" algn="ctr" defTabSz="68576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4" normalizeH="0" baseline="0" noProof="0" dirty="0">
                <a:ln>
                  <a:noFill/>
                </a:ln>
                <a:solidFill>
                  <a:srgbClr val="1B3867"/>
                </a:solidFill>
                <a:effectLst/>
                <a:uLnTx/>
                <a:uFillTx/>
                <a:latin typeface="Arial" pitchFamily="2" charset="0"/>
                <a:ea typeface="+mj-ea"/>
                <a:cs typeface="+mj-cs"/>
              </a:rPr>
              <a:t>Summary and Resources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1B3867"/>
              </a:solidFill>
              <a:effectLst/>
              <a:uLnTx/>
              <a:uFillTx/>
              <a:latin typeface="Arial" pitchFamily="2" charset="0"/>
              <a:ea typeface="+mj-ea"/>
              <a:cs typeface="+mj-cs"/>
            </a:endParaRPr>
          </a:p>
        </p:txBody>
      </p:sp>
      <p:pic>
        <p:nvPicPr>
          <p:cNvPr id="2" name="Picture 1" descr="Paper with hand icon indicating additional resource.">
            <a:extLst>
              <a:ext uri="{FF2B5EF4-FFF2-40B4-BE49-F238E27FC236}">
                <a16:creationId xmlns:a16="http://schemas.microsoft.com/office/drawing/2014/main" id="{C8942AAC-ED89-9F9C-3E4A-E1866099784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650" y="6297250"/>
            <a:ext cx="324952" cy="39430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B55832E-4EC5-32D4-CD8B-C48B9489A9A6}"/>
              </a:ext>
            </a:extLst>
          </p:cNvPr>
          <p:cNvSpPr txBox="1"/>
          <p:nvPr/>
        </p:nvSpPr>
        <p:spPr>
          <a:xfrm>
            <a:off x="808602" y="6414560"/>
            <a:ext cx="46505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rgbClr val="1B38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Leadership Training </a:t>
            </a:r>
            <a:r>
              <a:rPr lang="en-US" sz="1200" dirty="0">
                <a:solidFill>
                  <a:srgbClr val="1B38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Member Checklist Available</a:t>
            </a:r>
          </a:p>
        </p:txBody>
      </p:sp>
    </p:spTree>
    <p:extLst>
      <p:ext uri="{BB962C8B-B14F-4D97-AF65-F5344CB8AC3E}">
        <p14:creationId xmlns:p14="http://schemas.microsoft.com/office/powerpoint/2010/main" val="9440951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4212FBB-8DDB-D6DC-835B-B4D34378007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364826" y="570665"/>
            <a:ext cx="6204249" cy="64415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Summary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453A1789-AE7F-42AA-5E2F-FC8DF1B0460E}"/>
              </a:ext>
            </a:extLst>
          </p:cNvPr>
          <p:cNvSpPr txBox="1">
            <a:spLocks/>
          </p:cNvSpPr>
          <p:nvPr/>
        </p:nvSpPr>
        <p:spPr>
          <a:xfrm>
            <a:off x="2171701" y="1666260"/>
            <a:ext cx="6693330" cy="48094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42" indent="-171442" algn="l" defTabSz="685766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500" b="1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1pPr>
            <a:lvl2pPr marL="51432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2pPr>
            <a:lvl3pPr marL="857207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3pPr>
            <a:lvl4pPr marL="1200090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4pPr>
            <a:lvl5pPr marL="1542974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5pPr>
            <a:lvl6pPr marL="1885856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700"/>
              </a:spcBef>
              <a:buNone/>
              <a:tabLst>
                <a:tab pos="241300" algn="l"/>
              </a:tabLst>
            </a:pPr>
            <a:r>
              <a:rPr lang="en-US" dirty="0">
                <a:solidFill>
                  <a:srgbClr val="1B3867"/>
                </a:solidFill>
              </a:rPr>
              <a:t>Congratulations on reaching this important milestone! </a:t>
            </a:r>
          </a:p>
          <a:p>
            <a:pPr marL="0" indent="0">
              <a:lnSpc>
                <a:spcPct val="100000"/>
              </a:lnSpc>
              <a:spcBef>
                <a:spcPts val="700"/>
              </a:spcBef>
              <a:buNone/>
              <a:tabLst>
                <a:tab pos="241300" algn="l"/>
              </a:tabLst>
            </a:pPr>
            <a:r>
              <a:rPr lang="en-US" b="0" dirty="0">
                <a:solidFill>
                  <a:srgbClr val="1B3867"/>
                </a:solidFill>
              </a:rPr>
              <a:t>You are taking on a leadership role in the Coast Guard and the responsibility for ensuring individual financial readiness to sustain mission readiness for your command. </a:t>
            </a:r>
          </a:p>
          <a:p>
            <a:pPr marL="0" indent="0">
              <a:lnSpc>
                <a:spcPct val="100000"/>
              </a:lnSpc>
              <a:spcBef>
                <a:spcPts val="700"/>
              </a:spcBef>
              <a:buNone/>
              <a:tabLst>
                <a:tab pos="241300" algn="l"/>
              </a:tabLst>
            </a:pPr>
            <a:r>
              <a:rPr lang="en-US" b="0" dirty="0">
                <a:solidFill>
                  <a:srgbClr val="1B3867"/>
                </a:solidFill>
                <a:latin typeface="Arial"/>
                <a:cs typeface="Arial"/>
              </a:rPr>
              <a:t>We briefly discussed:  </a:t>
            </a:r>
            <a:endParaRPr lang="en-US" b="0" dirty="0">
              <a:solidFill>
                <a:srgbClr val="1B3867"/>
              </a:solidFill>
              <a:cs typeface="Arial"/>
            </a:endParaRPr>
          </a:p>
          <a:p>
            <a:pPr marL="694690" lvl="1" indent="-2286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  <a:tabLst>
                <a:tab pos="241300" algn="l"/>
              </a:tabLst>
            </a:pPr>
            <a:r>
              <a:rPr lang="en-US" dirty="0">
                <a:solidFill>
                  <a:srgbClr val="1B3867"/>
                </a:solidFill>
              </a:rPr>
              <a:t>Basic Finance</a:t>
            </a:r>
            <a:endParaRPr lang="en-US" dirty="0">
              <a:solidFill>
                <a:srgbClr val="1B3867"/>
              </a:solidFill>
              <a:cs typeface="Arial" pitchFamily="2" charset="0"/>
            </a:endParaRPr>
          </a:p>
          <a:p>
            <a:pPr marL="694690" lvl="1" indent="-2286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  <a:tabLst>
                <a:tab pos="241300" algn="l"/>
              </a:tabLst>
            </a:pPr>
            <a:r>
              <a:rPr lang="en-US" dirty="0">
                <a:solidFill>
                  <a:srgbClr val="1B3867"/>
                </a:solidFill>
              </a:rPr>
              <a:t>Consumer Protections</a:t>
            </a:r>
            <a:endParaRPr lang="en-US" dirty="0">
              <a:solidFill>
                <a:srgbClr val="1B3867"/>
              </a:solidFill>
              <a:cs typeface="Arial" pitchFamily="2" charset="0"/>
            </a:endParaRPr>
          </a:p>
          <a:p>
            <a:pPr marL="694690" lvl="1" indent="-2286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  <a:tabLst>
                <a:tab pos="241300" algn="l"/>
              </a:tabLst>
            </a:pPr>
            <a:r>
              <a:rPr lang="en-US" dirty="0">
                <a:solidFill>
                  <a:srgbClr val="1B3867"/>
                </a:solidFill>
              </a:rPr>
              <a:t>Planning for the Future</a:t>
            </a:r>
            <a:endParaRPr lang="en-US" dirty="0">
              <a:solidFill>
                <a:srgbClr val="1B3867"/>
              </a:solidFill>
              <a:cs typeface="Arial" pitchFamily="2" charset="0"/>
            </a:endParaRPr>
          </a:p>
          <a:p>
            <a:pPr marL="694690" lvl="1" indent="-2286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  <a:tabLst>
                <a:tab pos="241300" algn="l"/>
              </a:tabLst>
            </a:pPr>
            <a:r>
              <a:rPr lang="en-US" dirty="0">
                <a:solidFill>
                  <a:srgbClr val="1B3867"/>
                </a:solidFill>
              </a:rPr>
              <a:t>Compensation, Benefits, and Entitlements</a:t>
            </a:r>
            <a:endParaRPr lang="en-US" dirty="0">
              <a:solidFill>
                <a:srgbClr val="1B3867"/>
              </a:solidFill>
              <a:cs typeface="Aria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54700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29DB21E-D095-DD8F-0DF4-7AAB4624232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364826" y="570665"/>
            <a:ext cx="6204249" cy="64415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Resources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6493364B-D2B2-B805-480F-68EC642EF111}"/>
              </a:ext>
            </a:extLst>
          </p:cNvPr>
          <p:cNvSpPr txBox="1">
            <a:spLocks/>
          </p:cNvSpPr>
          <p:nvPr/>
        </p:nvSpPr>
        <p:spPr>
          <a:xfrm>
            <a:off x="2171701" y="1666260"/>
            <a:ext cx="6693330" cy="48094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42" indent="-171442" algn="l" defTabSz="685766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500" b="1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1pPr>
            <a:lvl2pPr marL="51432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2pPr>
            <a:lvl3pPr marL="857207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3pPr>
            <a:lvl4pPr marL="1200090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4pPr>
            <a:lvl5pPr marL="1542974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5pPr>
            <a:lvl6pPr marL="1885856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7744" indent="-228600" eaLnBrk="0" fontAlgn="t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</a:pPr>
            <a:r>
              <a:rPr lang="en-US" altLang="en-US" sz="2500" dirty="0">
                <a:solidFill>
                  <a:srgbClr val="1B38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Checklist and Handouts</a:t>
            </a:r>
            <a:endParaRPr lang="en-US" altLang="en-US" dirty="0">
              <a:solidFill>
                <a:srgbClr val="1B38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37744" indent="-228600" eaLnBrk="0" fontAlgn="t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</a:pPr>
            <a:r>
              <a:rPr lang="en-US" altLang="en-US" sz="2500" dirty="0">
                <a:solidFill>
                  <a:srgbClr val="1B38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 Education and Support</a:t>
            </a:r>
          </a:p>
          <a:p>
            <a:pPr marL="694944" lvl="1" indent="-228600" eaLnBrk="0" fontAlgn="t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b="0" dirty="0">
                <a:solidFill>
                  <a:srgbClr val="1B38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Command Financial Specialists (CFSs)</a:t>
            </a:r>
          </a:p>
          <a:p>
            <a:pPr marL="694944" lvl="1" indent="-228600" eaLnBrk="0" fontAlgn="t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b="0" dirty="0">
                <a:solidFill>
                  <a:srgbClr val="1B38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Personal Financial Managers (PFMs)</a:t>
            </a:r>
          </a:p>
          <a:p>
            <a:pPr marL="694944" lvl="1" indent="-228600" eaLnBrk="0" fontAlgn="t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b="0" dirty="0">
                <a:solidFill>
                  <a:srgbClr val="1B38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Health, Safety and Work-Life (HSWL) Regional Practice</a:t>
            </a:r>
          </a:p>
          <a:p>
            <a:pPr marL="694944" lvl="1" indent="-228600" eaLnBrk="0" fontAlgn="t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b="0" dirty="0">
                <a:solidFill>
                  <a:srgbClr val="1B38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Coast Guard Mutual Assistance (CGMA)</a:t>
            </a:r>
          </a:p>
          <a:p>
            <a:pPr marL="694944" lvl="1" indent="-228600" eaLnBrk="0" fontAlgn="t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b="0" dirty="0">
                <a:solidFill>
                  <a:srgbClr val="1B38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CG SUPRT Money Coach</a:t>
            </a:r>
            <a:endParaRPr lang="en-US" altLang="en-US" b="0" strike="sngStrike" dirty="0">
              <a:solidFill>
                <a:srgbClr val="1B3867"/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37744" indent="-228600" eaLnBrk="0" fontAlgn="t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</a:pPr>
            <a:r>
              <a:rPr lang="en-US" altLang="en-US" sz="2500" dirty="0">
                <a:solidFill>
                  <a:srgbClr val="1B38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 Literacy Mobile Apps</a:t>
            </a:r>
          </a:p>
          <a:p>
            <a:pPr marL="694944" lvl="1" indent="-228600" eaLnBrk="0" fontAlgn="t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b="0" dirty="0">
                <a:solidFill>
                  <a:srgbClr val="1B38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Coast Guard Work-Life mobile app</a:t>
            </a:r>
          </a:p>
          <a:p>
            <a:pPr marL="694944" lvl="1" indent="-228600" eaLnBrk="0" fontAlgn="t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b="0" dirty="0">
                <a:solidFill>
                  <a:srgbClr val="1B38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DoD FINRED </a:t>
            </a:r>
            <a:r>
              <a:rPr lang="en-US" altLang="en-US" b="0" dirty="0" err="1">
                <a:solidFill>
                  <a:srgbClr val="1B38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Sen$e</a:t>
            </a:r>
            <a:r>
              <a:rPr lang="en-US" altLang="en-US" b="0" dirty="0">
                <a:solidFill>
                  <a:srgbClr val="1B38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mobile app</a:t>
            </a:r>
          </a:p>
        </p:txBody>
      </p:sp>
    </p:spTree>
    <p:extLst>
      <p:ext uri="{BB962C8B-B14F-4D97-AF65-F5344CB8AC3E}">
        <p14:creationId xmlns:p14="http://schemas.microsoft.com/office/powerpoint/2010/main" val="609101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>
            <a:extLst>
              <a:ext uri="{FF2B5EF4-FFF2-40B4-BE49-F238E27FC236}">
                <a16:creationId xmlns:a16="http://schemas.microsoft.com/office/drawing/2014/main" id="{92FE4340-C5D3-D94E-87B1-3214E7CFB4FD}"/>
              </a:ext>
            </a:extLst>
          </p:cNvPr>
          <p:cNvSpPr txBox="1">
            <a:spLocks noGrp="1" noChangeArrowheads="1"/>
          </p:cNvSpPr>
          <p:nvPr>
            <p:ph type="title" idx="4294967295"/>
          </p:nvPr>
        </p:nvSpPr>
        <p:spPr>
          <a:xfrm>
            <a:off x="1598212" y="3158970"/>
            <a:ext cx="7545788" cy="17526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ts val="39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-5" normalizeH="0" baseline="0" noProof="0" dirty="0">
                <a:ln>
                  <a:noFill/>
                </a:ln>
                <a:solidFill>
                  <a:srgbClr val="1B38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Thank You!</a:t>
            </a:r>
          </a:p>
          <a:p>
            <a:pPr marL="0" marR="0" lvl="0" indent="0" algn="ctr" defTabSz="457200" rtl="0" eaLnBrk="1" fontAlgn="auto" latinLnBrk="0" hangingPunct="1">
              <a:lnSpc>
                <a:spcPts val="39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000" b="1" i="0" u="none" strike="noStrike" kern="1200" cap="none" spc="-5" normalizeH="0" baseline="0" noProof="0" dirty="0">
              <a:ln>
                <a:noFill/>
              </a:ln>
              <a:solidFill>
                <a:srgbClr val="00407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object 5">
            <a:extLst>
              <a:ext uri="{FF2B5EF4-FFF2-40B4-BE49-F238E27FC236}">
                <a16:creationId xmlns:a16="http://schemas.microsoft.com/office/drawing/2014/main" id="{669EF36E-9F77-B142-A259-C62B85505A96}"/>
              </a:ext>
            </a:extLst>
          </p:cNvPr>
          <p:cNvSpPr txBox="1"/>
          <p:nvPr/>
        </p:nvSpPr>
        <p:spPr>
          <a:xfrm>
            <a:off x="1720093" y="6446138"/>
            <a:ext cx="3792772" cy="30264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sz="900" dirty="0">
                <a:solidFill>
                  <a:srgbClr val="1B3867"/>
                </a:solidFill>
                <a:latin typeface="Arial"/>
                <a:cs typeface="Arial"/>
              </a:rPr>
              <a:t>The </a:t>
            </a:r>
            <a:r>
              <a:rPr lang="en-US" sz="900" spc="-5" dirty="0">
                <a:solidFill>
                  <a:srgbClr val="1B3867"/>
                </a:solidFill>
                <a:latin typeface="Arial"/>
                <a:cs typeface="Arial"/>
              </a:rPr>
              <a:t>appearance </a:t>
            </a:r>
            <a:r>
              <a:rPr lang="en-US" sz="900" dirty="0">
                <a:solidFill>
                  <a:srgbClr val="1B3867"/>
                </a:solidFill>
                <a:latin typeface="Arial"/>
                <a:cs typeface="Arial"/>
              </a:rPr>
              <a:t>of </a:t>
            </a:r>
            <a:r>
              <a:rPr lang="en-US" sz="900" spc="-5" dirty="0">
                <a:solidFill>
                  <a:srgbClr val="1B3867"/>
                </a:solidFill>
                <a:latin typeface="Arial"/>
                <a:cs typeface="Arial"/>
              </a:rPr>
              <a:t>U.S. Department of Homeland Security (DHS)</a:t>
            </a:r>
          </a:p>
          <a:p>
            <a:pPr marL="12700">
              <a:spcBef>
                <a:spcPts val="100"/>
              </a:spcBef>
            </a:pPr>
            <a:r>
              <a:rPr lang="en-US" sz="900" spc="-5" dirty="0">
                <a:solidFill>
                  <a:srgbClr val="1B3867"/>
                </a:solidFill>
                <a:latin typeface="Arial"/>
                <a:cs typeface="Arial"/>
              </a:rPr>
              <a:t>visual information does </a:t>
            </a:r>
            <a:r>
              <a:rPr lang="en-US" sz="900" dirty="0">
                <a:solidFill>
                  <a:srgbClr val="1B3867"/>
                </a:solidFill>
                <a:latin typeface="Arial"/>
                <a:cs typeface="Arial"/>
              </a:rPr>
              <a:t>not imply or </a:t>
            </a:r>
            <a:r>
              <a:rPr lang="en-US" sz="900" spc="-5" dirty="0">
                <a:solidFill>
                  <a:srgbClr val="1B3867"/>
                </a:solidFill>
                <a:latin typeface="Arial"/>
                <a:cs typeface="Arial"/>
              </a:rPr>
              <a:t>constitute DHS endorsement.</a:t>
            </a:r>
            <a:endParaRPr lang="en-US" sz="900" dirty="0">
              <a:solidFill>
                <a:srgbClr val="1B3867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23087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C7344EF-4E0C-DBEB-93E6-84BFB27233E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3119870"/>
            <a:ext cx="9144000" cy="61826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071"/>
                </a:solidFill>
                <a:latin typeface="Arial" pitchFamily="2" charset="0"/>
                <a:ea typeface="+mj-ea"/>
                <a:cs typeface="+mj-cs"/>
              </a:defRPr>
            </a:lvl1pPr>
          </a:lstStyle>
          <a:p>
            <a:pPr marL="0" marR="0" lvl="0" indent="0" algn="ctr" defTabSz="68576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4" normalizeH="0" baseline="0" noProof="0" dirty="0">
                <a:ln>
                  <a:noFill/>
                </a:ln>
                <a:solidFill>
                  <a:srgbClr val="1B3867"/>
                </a:solidFill>
                <a:effectLst/>
                <a:uLnTx/>
                <a:uFillTx/>
                <a:latin typeface="Arial" pitchFamily="2" charset="0"/>
                <a:ea typeface="+mj-ea"/>
                <a:cs typeface="+mj-cs"/>
              </a:rPr>
              <a:t>Basic Finance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1B3867"/>
              </a:solidFill>
              <a:effectLst/>
              <a:uLnTx/>
              <a:uFillTx/>
              <a:latin typeface="Arial" pitchFamily="2" charset="0"/>
              <a:ea typeface="+mj-ea"/>
              <a:cs typeface="+mj-cs"/>
            </a:endParaRPr>
          </a:p>
        </p:txBody>
      </p:sp>
      <p:pic>
        <p:nvPicPr>
          <p:cNvPr id="2" name="Picture 1" descr="Paper with hand icon indicating additional resource.">
            <a:extLst>
              <a:ext uri="{FF2B5EF4-FFF2-40B4-BE49-F238E27FC236}">
                <a16:creationId xmlns:a16="http://schemas.microsoft.com/office/drawing/2014/main" id="{1FB8DEA7-377B-538E-25A6-147952D49EA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650" y="6297250"/>
            <a:ext cx="324952" cy="39430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13BFBCE-EAC6-A291-87AE-E77E87217E36}"/>
              </a:ext>
            </a:extLst>
          </p:cNvPr>
          <p:cNvSpPr txBox="1"/>
          <p:nvPr/>
        </p:nvSpPr>
        <p:spPr>
          <a:xfrm>
            <a:off x="808602" y="6414560"/>
            <a:ext cx="46505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rgbClr val="1B38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Leadership Training </a:t>
            </a:r>
            <a:r>
              <a:rPr lang="en-US" sz="1200" dirty="0">
                <a:solidFill>
                  <a:srgbClr val="1B38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Member Checklist Available</a:t>
            </a:r>
          </a:p>
        </p:txBody>
      </p:sp>
    </p:spTree>
    <p:extLst>
      <p:ext uri="{BB962C8B-B14F-4D97-AF65-F5344CB8AC3E}">
        <p14:creationId xmlns:p14="http://schemas.microsoft.com/office/powerpoint/2010/main" val="36300505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653D250A-3534-2FAE-AC55-B145E8C992A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364826" y="410977"/>
            <a:ext cx="6836724" cy="64415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The Need for Personal Financial Management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2397C3F8-D74E-A8BC-0394-F482C040EFEC}"/>
              </a:ext>
            </a:extLst>
          </p:cNvPr>
          <p:cNvSpPr txBox="1">
            <a:spLocks/>
          </p:cNvSpPr>
          <p:nvPr/>
        </p:nvSpPr>
        <p:spPr>
          <a:xfrm>
            <a:off x="2171701" y="1666260"/>
            <a:ext cx="6836724" cy="48094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42" indent="-171442" algn="l" defTabSz="685766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500" b="1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1pPr>
            <a:lvl2pPr marL="51432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2pPr>
            <a:lvl3pPr marL="857207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3pPr>
            <a:lvl4pPr marL="1200090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4pPr>
            <a:lvl5pPr marL="1542974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5pPr>
            <a:lvl6pPr marL="1885856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41300" indent="-2286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dirty="0">
                <a:solidFill>
                  <a:srgbClr val="1B38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 readiness is mission readiness</a:t>
            </a:r>
          </a:p>
          <a:p>
            <a:pPr marL="241300" indent="-2286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dirty="0">
                <a:solidFill>
                  <a:srgbClr val="1B38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Don’t wait</a:t>
            </a:r>
          </a:p>
          <a:p>
            <a:pPr marL="698483" lvl="1" indent="-2286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  <a:tabLst>
                <a:tab pos="241300" algn="l"/>
              </a:tabLst>
            </a:pPr>
            <a:r>
              <a:rPr lang="en-US" dirty="0">
                <a:solidFill>
                  <a:srgbClr val="1B38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Personal challenges</a:t>
            </a:r>
          </a:p>
          <a:p>
            <a:pPr marL="698483" lvl="1" indent="-2286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  <a:tabLst>
                <a:tab pos="241300" algn="l"/>
              </a:tabLst>
            </a:pPr>
            <a:r>
              <a:rPr lang="en-US" dirty="0">
                <a:solidFill>
                  <a:srgbClr val="1B38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Professional challenges</a:t>
            </a:r>
          </a:p>
          <a:p>
            <a:pPr marL="241300" indent="-2286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dirty="0">
                <a:solidFill>
                  <a:srgbClr val="1B38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to turn</a:t>
            </a:r>
          </a:p>
          <a:p>
            <a:pPr marL="698483" lvl="1" indent="-2286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  <a:tabLst>
                <a:tab pos="241300" algn="l"/>
              </a:tabLst>
            </a:pPr>
            <a:r>
              <a:rPr lang="en-US" dirty="0">
                <a:solidFill>
                  <a:srgbClr val="1B38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Command Financial Specialists (CFSs)</a:t>
            </a:r>
          </a:p>
          <a:p>
            <a:pPr marL="698483" lvl="1" indent="-2286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  <a:tabLst>
                <a:tab pos="241300" algn="l"/>
              </a:tabLst>
            </a:pPr>
            <a:r>
              <a:rPr lang="en-US" dirty="0">
                <a:solidFill>
                  <a:srgbClr val="1B38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Personal Financial Managers (PFMs)</a:t>
            </a:r>
          </a:p>
          <a:p>
            <a:pPr marL="698483" lvl="1" indent="-2286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  <a:tabLst>
                <a:tab pos="241300" algn="l"/>
              </a:tabLst>
            </a:pPr>
            <a:r>
              <a:rPr lang="en-US" dirty="0">
                <a:solidFill>
                  <a:srgbClr val="1B38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Coast Guard Mutual Assistance (CGMA)</a:t>
            </a:r>
          </a:p>
          <a:p>
            <a:pPr marL="698483" lvl="1" indent="-2286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  <a:tabLst>
                <a:tab pos="241300" algn="l"/>
              </a:tabLst>
            </a:pPr>
            <a:r>
              <a:rPr lang="en-US" dirty="0">
                <a:solidFill>
                  <a:srgbClr val="1B38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CG SUPRT Money Coach</a:t>
            </a:r>
          </a:p>
          <a:p>
            <a:pPr marL="698483" lvl="1" indent="-2286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  <a:tabLst>
                <a:tab pos="241300" algn="l"/>
              </a:tabLst>
            </a:pPr>
            <a:endParaRPr lang="en-US" dirty="0">
              <a:solidFill>
                <a:srgbClr val="0040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Handout icon.">
            <a:extLst>
              <a:ext uri="{FF2B5EF4-FFF2-40B4-BE49-F238E27FC236}">
                <a16:creationId xmlns:a16="http://schemas.microsoft.com/office/drawing/2014/main" id="{ACDA19A7-6881-7516-10D3-0D7C744E70B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6749" y="6297250"/>
            <a:ext cx="324952" cy="39430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5B5343D-9CCE-9E09-80DD-3871FDFD551E}"/>
              </a:ext>
            </a:extLst>
          </p:cNvPr>
          <p:cNvSpPr txBox="1"/>
          <p:nvPr/>
        </p:nvSpPr>
        <p:spPr>
          <a:xfrm>
            <a:off x="2194950" y="6414560"/>
            <a:ext cx="46505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rgbClr val="1B38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Need for Personal Financial Management </a:t>
            </a:r>
            <a:r>
              <a:rPr lang="en-US" sz="1200" dirty="0">
                <a:solidFill>
                  <a:srgbClr val="1B38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Handout Available</a:t>
            </a:r>
          </a:p>
        </p:txBody>
      </p:sp>
    </p:spTree>
    <p:extLst>
      <p:ext uri="{BB962C8B-B14F-4D97-AF65-F5344CB8AC3E}">
        <p14:creationId xmlns:p14="http://schemas.microsoft.com/office/powerpoint/2010/main" val="37697329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BE35F06-BED8-99EF-6908-C44D9B32EBD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364826" y="570665"/>
            <a:ext cx="6204249" cy="64415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Common Financial Warning Signs</a:t>
            </a:r>
          </a:p>
        </p:txBody>
      </p:sp>
      <p:pic>
        <p:nvPicPr>
          <p:cNvPr id="5" name="Picture 4" descr="Handout icon.">
            <a:extLst>
              <a:ext uri="{FF2B5EF4-FFF2-40B4-BE49-F238E27FC236}">
                <a16:creationId xmlns:a16="http://schemas.microsoft.com/office/drawing/2014/main" id="{DD220EFA-C740-826B-D66C-8F24F5B8392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6749" y="6297250"/>
            <a:ext cx="324952" cy="39430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F30FE37-5258-8D84-7F66-DBC3D476A94F}"/>
              </a:ext>
            </a:extLst>
          </p:cNvPr>
          <p:cNvSpPr txBox="1"/>
          <p:nvPr/>
        </p:nvSpPr>
        <p:spPr>
          <a:xfrm>
            <a:off x="2194950" y="6414560"/>
            <a:ext cx="46505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rgbClr val="1B38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 Warning Signs </a:t>
            </a:r>
            <a:r>
              <a:rPr lang="en-US" sz="1200" dirty="0">
                <a:solidFill>
                  <a:srgbClr val="1B38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Handout Available</a:t>
            </a: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02941061-9B04-52F1-78B2-7BEF691D9852}"/>
              </a:ext>
            </a:extLst>
          </p:cNvPr>
          <p:cNvSpPr txBox="1">
            <a:spLocks/>
          </p:cNvSpPr>
          <p:nvPr/>
        </p:nvSpPr>
        <p:spPr>
          <a:xfrm>
            <a:off x="2009224" y="1666260"/>
            <a:ext cx="6903547" cy="2948060"/>
          </a:xfrm>
          <a:prstGeom prst="rect">
            <a:avLst/>
          </a:prstGeom>
        </p:spPr>
        <p:txBody>
          <a:bodyPr numCol="2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1" i="0" kern="1200">
                <a:solidFill>
                  <a:srgbClr val="23362A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i="0" kern="1200">
                <a:solidFill>
                  <a:srgbClr val="23362A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i="0" kern="1200">
                <a:solidFill>
                  <a:srgbClr val="23362A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i="0" kern="1200">
                <a:solidFill>
                  <a:srgbClr val="23362A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i="0" kern="1200">
                <a:solidFill>
                  <a:srgbClr val="23362A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94944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en-US" sz="2000" b="0" dirty="0">
                <a:solidFill>
                  <a:srgbClr val="1B38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Unable to pay bills</a:t>
            </a:r>
          </a:p>
          <a:p>
            <a:pPr marL="694944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en-US" sz="2000" b="0" dirty="0">
                <a:solidFill>
                  <a:srgbClr val="1B38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Unable to afford car</a:t>
            </a:r>
          </a:p>
          <a:p>
            <a:pPr marL="694944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en-US" sz="2000" b="0" dirty="0">
                <a:solidFill>
                  <a:srgbClr val="1B38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Insufficient funds charges</a:t>
            </a:r>
          </a:p>
          <a:p>
            <a:pPr marL="694944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en-US" sz="2000" b="0" dirty="0">
                <a:solidFill>
                  <a:srgbClr val="1B38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enough money</a:t>
            </a:r>
          </a:p>
          <a:p>
            <a:pPr marL="694944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en-US" sz="2000" b="0" dirty="0">
                <a:solidFill>
                  <a:srgbClr val="1B38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savings</a:t>
            </a:r>
          </a:p>
          <a:p>
            <a:pPr marL="694944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en-US" sz="2000" b="0" dirty="0">
                <a:solidFill>
                  <a:srgbClr val="1B38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emergency fund</a:t>
            </a:r>
          </a:p>
          <a:p>
            <a:pPr marL="694944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ü"/>
            </a:pPr>
            <a:endParaRPr lang="en-US" sz="2000" b="0" dirty="0">
              <a:solidFill>
                <a:srgbClr val="1B38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94944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en-US" sz="2000" b="0" dirty="0">
                <a:solidFill>
                  <a:srgbClr val="1B38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Overwhelmed with debt</a:t>
            </a:r>
          </a:p>
          <a:p>
            <a:pPr marL="694944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en-US" sz="2000" b="0" dirty="0">
                <a:solidFill>
                  <a:srgbClr val="1B38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Spouse lost job</a:t>
            </a:r>
          </a:p>
          <a:p>
            <a:pPr marL="694944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en-US" sz="2000" b="0" dirty="0">
                <a:solidFill>
                  <a:srgbClr val="1B38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Divorce / separation</a:t>
            </a:r>
          </a:p>
          <a:p>
            <a:pPr marL="694944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en-US" sz="2000" b="0" dirty="0">
                <a:solidFill>
                  <a:srgbClr val="1B38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Can’t sell their home</a:t>
            </a:r>
          </a:p>
          <a:p>
            <a:pPr marL="694944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en-US" sz="2000" b="0" dirty="0">
                <a:solidFill>
                  <a:srgbClr val="1B38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Facing foreclosure or repossession</a:t>
            </a:r>
          </a:p>
          <a:p>
            <a:pPr marL="694944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ü"/>
            </a:pPr>
            <a:endParaRPr lang="en-US" sz="2000" b="0" dirty="0">
              <a:solidFill>
                <a:srgbClr val="0040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00793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142C31-3B7D-64D1-879D-E160DFB66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4826" y="567558"/>
            <a:ext cx="6204249" cy="644157"/>
          </a:xfrm>
        </p:spPr>
        <p:txBody>
          <a:bodyPr/>
          <a:lstStyle/>
          <a:p>
            <a:r>
              <a:rPr lang="en-US" dirty="0"/>
              <a:t>Potential Consequences</a:t>
            </a:r>
          </a:p>
        </p:txBody>
      </p:sp>
      <p:grpSp>
        <p:nvGrpSpPr>
          <p:cNvPr id="6" name="Group 5" descr="Potential Consequences table.">
            <a:extLst>
              <a:ext uri="{FF2B5EF4-FFF2-40B4-BE49-F238E27FC236}">
                <a16:creationId xmlns:a16="http://schemas.microsoft.com/office/drawing/2014/main" id="{AC443732-A576-A05A-F9C1-BAEEA9C5EA32}"/>
              </a:ext>
            </a:extLst>
          </p:cNvPr>
          <p:cNvGrpSpPr/>
          <p:nvPr/>
        </p:nvGrpSpPr>
        <p:grpSpPr>
          <a:xfrm>
            <a:off x="713560" y="1560285"/>
            <a:ext cx="7855515" cy="3465273"/>
            <a:chOff x="985227" y="2229026"/>
            <a:chExt cx="7855515" cy="3465273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C1204A9-48A6-37C1-7C02-063935F0FD5D}"/>
                </a:ext>
              </a:extLst>
            </p:cNvPr>
            <p:cNvSpPr/>
            <p:nvPr/>
          </p:nvSpPr>
          <p:spPr>
            <a:xfrm>
              <a:off x="985227" y="2368162"/>
              <a:ext cx="7843855" cy="461665"/>
            </a:xfrm>
            <a:prstGeom prst="rect">
              <a:avLst/>
            </a:prstGeom>
            <a:solidFill>
              <a:srgbClr val="00407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4072"/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EBBD3CE-1DF7-DAC3-A888-9EB4DBDBB4FD}"/>
                </a:ext>
              </a:extLst>
            </p:cNvPr>
            <p:cNvSpPr/>
            <p:nvPr/>
          </p:nvSpPr>
          <p:spPr>
            <a:xfrm>
              <a:off x="985230" y="2386603"/>
              <a:ext cx="4430191" cy="4770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sz="25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Military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53DB825-DD79-0A2C-978E-4F8DCD8C8B28}"/>
                </a:ext>
              </a:extLst>
            </p:cNvPr>
            <p:cNvSpPr/>
            <p:nvPr/>
          </p:nvSpPr>
          <p:spPr>
            <a:xfrm>
              <a:off x="5666840" y="2368162"/>
              <a:ext cx="3162248" cy="4770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sz="25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Financial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34B60EA-3D81-ABAA-52E2-301C632ACD78}"/>
                </a:ext>
              </a:extLst>
            </p:cNvPr>
            <p:cNvSpPr/>
            <p:nvPr/>
          </p:nvSpPr>
          <p:spPr>
            <a:xfrm>
              <a:off x="985231" y="3286090"/>
              <a:ext cx="7843852" cy="391727"/>
            </a:xfrm>
            <a:prstGeom prst="rect">
              <a:avLst/>
            </a:prstGeom>
            <a:solidFill>
              <a:srgbClr val="F4F5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416D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8FBF71C-DBBD-38DD-E7C8-EC9ABFCB6F70}"/>
                </a:ext>
              </a:extLst>
            </p:cNvPr>
            <p:cNvSpPr/>
            <p:nvPr/>
          </p:nvSpPr>
          <p:spPr>
            <a:xfrm>
              <a:off x="985231" y="2927677"/>
              <a:ext cx="7843852" cy="361019"/>
            </a:xfrm>
            <a:prstGeom prst="rect">
              <a:avLst/>
            </a:prstGeom>
            <a:solidFill>
              <a:srgbClr val="E5E9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416D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45981B4-DECF-7A44-9225-3C32352E5DD3}"/>
                </a:ext>
              </a:extLst>
            </p:cNvPr>
            <p:cNvSpPr/>
            <p:nvPr/>
          </p:nvSpPr>
          <p:spPr>
            <a:xfrm>
              <a:off x="985237" y="4039628"/>
              <a:ext cx="7843852" cy="391727"/>
            </a:xfrm>
            <a:prstGeom prst="rect">
              <a:avLst/>
            </a:prstGeom>
            <a:solidFill>
              <a:srgbClr val="F4F5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416D"/>
                </a:solidFill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8341265-3949-7435-A765-295BE7757C45}"/>
                </a:ext>
              </a:extLst>
            </p:cNvPr>
            <p:cNvSpPr/>
            <p:nvPr/>
          </p:nvSpPr>
          <p:spPr>
            <a:xfrm>
              <a:off x="985237" y="3681215"/>
              <a:ext cx="7843852" cy="361019"/>
            </a:xfrm>
            <a:prstGeom prst="rect">
              <a:avLst/>
            </a:prstGeom>
            <a:solidFill>
              <a:srgbClr val="E5E9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416D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98F6EC7-B204-7E70-1104-866F6679ACED}"/>
                </a:ext>
              </a:extLst>
            </p:cNvPr>
            <p:cNvSpPr/>
            <p:nvPr/>
          </p:nvSpPr>
          <p:spPr>
            <a:xfrm>
              <a:off x="996884" y="4777032"/>
              <a:ext cx="7843852" cy="566555"/>
            </a:xfrm>
            <a:prstGeom prst="rect">
              <a:avLst/>
            </a:prstGeom>
            <a:solidFill>
              <a:srgbClr val="F4F5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416D"/>
                </a:solidFill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D3C26A9-727E-1F1A-E587-F86F640DEDDD}"/>
                </a:ext>
              </a:extLst>
            </p:cNvPr>
            <p:cNvSpPr/>
            <p:nvPr/>
          </p:nvSpPr>
          <p:spPr>
            <a:xfrm>
              <a:off x="985230" y="4426320"/>
              <a:ext cx="7843852" cy="437562"/>
            </a:xfrm>
            <a:prstGeom prst="rect">
              <a:avLst/>
            </a:prstGeom>
            <a:solidFill>
              <a:srgbClr val="E5E9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416D"/>
                </a:solidFill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846EA16-E482-A931-23D0-33B21FF6C7D8}"/>
                </a:ext>
              </a:extLst>
            </p:cNvPr>
            <p:cNvSpPr/>
            <p:nvPr/>
          </p:nvSpPr>
          <p:spPr>
            <a:xfrm>
              <a:off x="996890" y="5247968"/>
              <a:ext cx="7843852" cy="437562"/>
            </a:xfrm>
            <a:prstGeom prst="rect">
              <a:avLst/>
            </a:prstGeom>
            <a:solidFill>
              <a:srgbClr val="E5E9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416D"/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3145807-EE68-F1E9-EEDC-DAE3B7BA3244}"/>
                </a:ext>
              </a:extLst>
            </p:cNvPr>
            <p:cNvSpPr/>
            <p:nvPr/>
          </p:nvSpPr>
          <p:spPr>
            <a:xfrm>
              <a:off x="996884" y="2862755"/>
              <a:ext cx="4418537" cy="28315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spcBef>
                  <a:spcPts val="125"/>
                </a:spcBef>
                <a:spcAft>
                  <a:spcPts val="125"/>
                </a:spcAft>
              </a:pPr>
              <a:r>
                <a:rPr lang="en-US" sz="2400" dirty="0">
                  <a:solidFill>
                    <a:srgbClr val="1B386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Negative evaluation</a:t>
              </a:r>
            </a:p>
            <a:p>
              <a:pPr lvl="0">
                <a:spcBef>
                  <a:spcPts val="125"/>
                </a:spcBef>
                <a:spcAft>
                  <a:spcPts val="125"/>
                </a:spcAft>
              </a:pPr>
              <a:r>
                <a:rPr lang="en-US" sz="2400" dirty="0">
                  <a:solidFill>
                    <a:srgbClr val="1B386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Loss of promotion</a:t>
              </a:r>
            </a:p>
            <a:p>
              <a:pPr lvl="0">
                <a:spcBef>
                  <a:spcPts val="125"/>
                </a:spcBef>
                <a:spcAft>
                  <a:spcPts val="125"/>
                </a:spcAft>
              </a:pPr>
              <a:r>
                <a:rPr lang="en-US" sz="2400" dirty="0">
                  <a:solidFill>
                    <a:srgbClr val="1B386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Loss of overseas transfer</a:t>
              </a:r>
            </a:p>
            <a:p>
              <a:pPr lvl="0">
                <a:spcBef>
                  <a:spcPts val="125"/>
                </a:spcBef>
                <a:spcAft>
                  <a:spcPts val="125"/>
                </a:spcAft>
              </a:pPr>
              <a:r>
                <a:rPr lang="en-US" sz="2400" dirty="0">
                  <a:solidFill>
                    <a:srgbClr val="1B386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Loss of security clearance</a:t>
              </a:r>
            </a:p>
            <a:p>
              <a:pPr lvl="0">
                <a:spcBef>
                  <a:spcPts val="125"/>
                </a:spcBef>
                <a:spcAft>
                  <a:spcPts val="125"/>
                </a:spcAft>
              </a:pPr>
              <a:r>
                <a:rPr lang="en-US" sz="2400" dirty="0">
                  <a:solidFill>
                    <a:srgbClr val="1B386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Reduction in rank</a:t>
              </a:r>
            </a:p>
            <a:p>
              <a:pPr lvl="0">
                <a:spcBef>
                  <a:spcPts val="125"/>
                </a:spcBef>
                <a:spcAft>
                  <a:spcPts val="125"/>
                </a:spcAft>
              </a:pPr>
              <a:r>
                <a:rPr lang="en-US" sz="2400" dirty="0">
                  <a:solidFill>
                    <a:srgbClr val="1B386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Non-judicial punishment (NJP)</a:t>
              </a:r>
            </a:p>
            <a:p>
              <a:pPr lvl="0">
                <a:spcBef>
                  <a:spcPts val="125"/>
                </a:spcBef>
                <a:spcAft>
                  <a:spcPts val="125"/>
                </a:spcAft>
              </a:pPr>
              <a:r>
                <a:rPr lang="en-US" sz="2400" dirty="0">
                  <a:solidFill>
                    <a:srgbClr val="1B386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Admin discharge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3C10CF0-5100-87F7-7A5D-F51AD18BE23B}"/>
                </a:ext>
              </a:extLst>
            </p:cNvPr>
            <p:cNvSpPr/>
            <p:nvPr/>
          </p:nvSpPr>
          <p:spPr>
            <a:xfrm rot="16200000">
              <a:off x="3797779" y="3899771"/>
              <a:ext cx="3456504" cy="1150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416D"/>
                </a:solidFill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57C03A3F-E981-4785-8E0A-3CA7356BBCD4}"/>
                </a:ext>
              </a:extLst>
            </p:cNvPr>
            <p:cNvSpPr/>
            <p:nvPr/>
          </p:nvSpPr>
          <p:spPr>
            <a:xfrm>
              <a:off x="5751653" y="2862755"/>
              <a:ext cx="2669235" cy="28315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spcBef>
                  <a:spcPts val="100"/>
                </a:spcBef>
                <a:spcAft>
                  <a:spcPts val="125"/>
                </a:spcAft>
              </a:pPr>
              <a:r>
                <a:rPr lang="en-US" sz="2400" dirty="0">
                  <a:solidFill>
                    <a:srgbClr val="1B386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Overdraft fees</a:t>
              </a:r>
            </a:p>
            <a:p>
              <a:pPr lvl="0">
                <a:spcBef>
                  <a:spcPts val="100"/>
                </a:spcBef>
                <a:spcAft>
                  <a:spcPts val="125"/>
                </a:spcAft>
              </a:pPr>
              <a:r>
                <a:rPr lang="en-US" sz="2400" dirty="0">
                  <a:solidFill>
                    <a:srgbClr val="1B386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Denied credit</a:t>
              </a:r>
            </a:p>
            <a:p>
              <a:pPr lvl="0">
                <a:spcBef>
                  <a:spcPts val="100"/>
                </a:spcBef>
                <a:spcAft>
                  <a:spcPts val="125"/>
                </a:spcAft>
              </a:pPr>
              <a:r>
                <a:rPr lang="en-US" sz="2400" dirty="0">
                  <a:solidFill>
                    <a:srgbClr val="1B386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Bad credit report</a:t>
              </a:r>
            </a:p>
            <a:p>
              <a:pPr lvl="0">
                <a:spcBef>
                  <a:spcPts val="100"/>
                </a:spcBef>
                <a:spcAft>
                  <a:spcPts val="125"/>
                </a:spcAft>
              </a:pPr>
              <a:r>
                <a:rPr lang="en-US" sz="2400" dirty="0">
                  <a:solidFill>
                    <a:srgbClr val="1B386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Low credit score</a:t>
              </a:r>
            </a:p>
            <a:p>
              <a:pPr lvl="0">
                <a:spcBef>
                  <a:spcPts val="100"/>
                </a:spcBef>
                <a:spcAft>
                  <a:spcPts val="125"/>
                </a:spcAft>
              </a:pPr>
              <a:r>
                <a:rPr lang="en-US" sz="2400" dirty="0">
                  <a:solidFill>
                    <a:srgbClr val="1B386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Repossession</a:t>
              </a:r>
            </a:p>
            <a:p>
              <a:pPr lvl="0">
                <a:spcBef>
                  <a:spcPts val="100"/>
                </a:spcBef>
                <a:spcAft>
                  <a:spcPts val="125"/>
                </a:spcAft>
              </a:pPr>
              <a:r>
                <a:rPr lang="en-US" sz="2400" dirty="0">
                  <a:solidFill>
                    <a:srgbClr val="1B386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Foreclosure</a:t>
              </a:r>
            </a:p>
            <a:p>
              <a:pPr lvl="0">
                <a:spcBef>
                  <a:spcPts val="100"/>
                </a:spcBef>
                <a:spcAft>
                  <a:spcPts val="125"/>
                </a:spcAft>
              </a:pPr>
              <a:r>
                <a:rPr lang="en-US" sz="2400" dirty="0">
                  <a:solidFill>
                    <a:srgbClr val="1B386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Bankruptcy</a:t>
              </a:r>
            </a:p>
          </p:txBody>
        </p:sp>
      </p:grpSp>
      <p:pic>
        <p:nvPicPr>
          <p:cNvPr id="21" name="Picture 20" descr="Paper with hand icon indicating additional resource.">
            <a:extLst>
              <a:ext uri="{FF2B5EF4-FFF2-40B4-BE49-F238E27FC236}">
                <a16:creationId xmlns:a16="http://schemas.microsoft.com/office/drawing/2014/main" id="{E9A5742B-9C9B-EC02-5310-2730961D0F1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650" y="6297250"/>
            <a:ext cx="324952" cy="394309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AD1B00F2-CFAE-18A7-982E-AD610C68D5E8}"/>
              </a:ext>
            </a:extLst>
          </p:cNvPr>
          <p:cNvSpPr txBox="1"/>
          <p:nvPr/>
        </p:nvSpPr>
        <p:spPr>
          <a:xfrm>
            <a:off x="808602" y="6414560"/>
            <a:ext cx="46505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rgbClr val="1B38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 Warning Signs </a:t>
            </a:r>
            <a:r>
              <a:rPr lang="en-US" sz="1200" dirty="0">
                <a:solidFill>
                  <a:srgbClr val="1B38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Handout Available</a:t>
            </a:r>
          </a:p>
        </p:txBody>
      </p:sp>
    </p:spTree>
    <p:extLst>
      <p:ext uri="{BB962C8B-B14F-4D97-AF65-F5344CB8AC3E}">
        <p14:creationId xmlns:p14="http://schemas.microsoft.com/office/powerpoint/2010/main" val="11820895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F67445C7-8CA9-D74E-BA34-D7E7CE67F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4826" y="567558"/>
            <a:ext cx="6204249" cy="644157"/>
          </a:xfrm>
        </p:spPr>
        <p:txBody>
          <a:bodyPr/>
          <a:lstStyle/>
          <a:p>
            <a:r>
              <a:rPr lang="en-US" dirty="0"/>
              <a:t>Leaders and Economic Security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DD4241-87A6-5F98-1ADF-61F53FC983F9}"/>
              </a:ext>
            </a:extLst>
          </p:cNvPr>
          <p:cNvSpPr txBox="1">
            <a:spLocks/>
          </p:cNvSpPr>
          <p:nvPr/>
        </p:nvSpPr>
        <p:spPr>
          <a:xfrm>
            <a:off x="1094642" y="1577641"/>
            <a:ext cx="4915326" cy="4712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42" indent="-171442" algn="l" defTabSz="685766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500" b="1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1pPr>
            <a:lvl2pPr marL="51432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2pPr>
            <a:lvl3pPr marL="857207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3pPr>
            <a:lvl4pPr marL="1200090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4pPr>
            <a:lvl5pPr marL="1542974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5pPr>
            <a:lvl6pPr marL="1885856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7744" indent="-228600">
              <a:lnSpc>
                <a:spcPct val="100000"/>
              </a:lnSpc>
              <a:spcBef>
                <a:spcPts val="700"/>
              </a:spcBef>
              <a:tabLst>
                <a:tab pos="240665" algn="l"/>
                <a:tab pos="241300" algn="l"/>
              </a:tabLst>
            </a:pPr>
            <a:r>
              <a:rPr lang="en-US" spc="-5" dirty="0">
                <a:solidFill>
                  <a:srgbClr val="1B3867"/>
                </a:solidFill>
                <a:latin typeface="Arial"/>
                <a:cs typeface="Arial"/>
              </a:rPr>
              <a:t>Three areas of focus:</a:t>
            </a:r>
          </a:p>
          <a:p>
            <a:pPr marL="694944" indent="-2286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  <a:tabLst>
                <a:tab pos="240665" algn="l"/>
                <a:tab pos="241300" algn="l"/>
              </a:tabLst>
            </a:pPr>
            <a:r>
              <a:rPr lang="en-US" sz="2000" b="0" spc="-5" dirty="0">
                <a:solidFill>
                  <a:srgbClr val="1B3867"/>
                </a:solidFill>
                <a:latin typeface="Arial"/>
                <a:cs typeface="Arial"/>
              </a:rPr>
              <a:t>Financial well-being</a:t>
            </a:r>
          </a:p>
          <a:p>
            <a:pPr marL="694944" indent="-2286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  <a:tabLst>
                <a:tab pos="240665" algn="l"/>
                <a:tab pos="241300" algn="l"/>
              </a:tabLst>
            </a:pPr>
            <a:r>
              <a:rPr lang="en-US" sz="2000" b="0" spc="-5" dirty="0">
                <a:solidFill>
                  <a:srgbClr val="1B3867"/>
                </a:solidFill>
                <a:latin typeface="Arial"/>
                <a:cs typeface="Arial"/>
              </a:rPr>
              <a:t>Housing availability</a:t>
            </a:r>
          </a:p>
          <a:p>
            <a:pPr marL="694944" indent="-2286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  <a:tabLst>
                <a:tab pos="240665" algn="l"/>
                <a:tab pos="241300" algn="l"/>
              </a:tabLst>
            </a:pPr>
            <a:r>
              <a:rPr lang="en-US" sz="2000" b="0" spc="-5" dirty="0">
                <a:solidFill>
                  <a:srgbClr val="1B3867"/>
                </a:solidFill>
                <a:latin typeface="Arial"/>
                <a:cs typeface="Arial"/>
              </a:rPr>
              <a:t>Food security</a:t>
            </a:r>
            <a:endParaRPr lang="en-US" sz="2000" b="0" dirty="0">
              <a:solidFill>
                <a:srgbClr val="1B3867"/>
              </a:solidFill>
              <a:latin typeface="Arial"/>
              <a:cs typeface="Arial"/>
            </a:endParaRPr>
          </a:p>
          <a:p>
            <a:pPr marL="237744" indent="-228600">
              <a:lnSpc>
                <a:spcPct val="100000"/>
              </a:lnSpc>
              <a:spcBef>
                <a:spcPts val="700"/>
              </a:spcBef>
              <a:tabLst>
                <a:tab pos="240665" algn="l"/>
                <a:tab pos="241300" algn="l"/>
              </a:tabLst>
            </a:pPr>
            <a:r>
              <a:rPr lang="en-US" dirty="0">
                <a:solidFill>
                  <a:srgbClr val="1B3867"/>
                </a:solidFill>
                <a:latin typeface="Arial"/>
                <a:cs typeface="Arial"/>
              </a:rPr>
              <a:t>Base resources:</a:t>
            </a:r>
          </a:p>
          <a:p>
            <a:pPr marL="694944" indent="-2286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  <a:tabLst>
                <a:tab pos="240665" algn="l"/>
                <a:tab pos="241300" algn="l"/>
              </a:tabLst>
            </a:pPr>
            <a:r>
              <a:rPr lang="en-US" sz="2000" b="0" dirty="0">
                <a:solidFill>
                  <a:srgbClr val="1B38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CFS and PFM personnel, </a:t>
            </a:r>
            <a:r>
              <a:rPr lang="en-US" sz="2000" b="0" dirty="0">
                <a:solidFill>
                  <a:srgbClr val="1B386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Health, Safety and Work-Life (HSWL) Regional Practice,</a:t>
            </a:r>
            <a:r>
              <a:rPr lang="en-US" sz="2000" b="0" dirty="0">
                <a:solidFill>
                  <a:srgbClr val="1B38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housing office</a:t>
            </a:r>
          </a:p>
          <a:p>
            <a:pPr marL="237744" indent="-228600">
              <a:lnSpc>
                <a:spcPct val="100000"/>
              </a:lnSpc>
              <a:spcBef>
                <a:spcPts val="700"/>
              </a:spcBef>
              <a:tabLst>
                <a:tab pos="240665" algn="l"/>
                <a:tab pos="241300" algn="l"/>
              </a:tabLst>
            </a:pPr>
            <a:r>
              <a:rPr lang="en-US" dirty="0">
                <a:solidFill>
                  <a:srgbClr val="1B3867"/>
                </a:solidFill>
                <a:latin typeface="Arial"/>
                <a:cs typeface="Arial"/>
              </a:rPr>
              <a:t>Online resources:</a:t>
            </a:r>
          </a:p>
          <a:p>
            <a:pPr marL="694944" indent="-2286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en-US" sz="2000" b="0" dirty="0">
                <a:solidFill>
                  <a:srgbClr val="1B38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Coast Guard – </a:t>
            </a:r>
            <a:br>
              <a:rPr lang="en-US" sz="2000" b="0" dirty="0">
                <a:solidFill>
                  <a:srgbClr val="1B3867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0" dirty="0">
                <a:solidFill>
                  <a:srgbClr val="1B38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Economic Security Toolkit</a:t>
            </a:r>
          </a:p>
          <a:p>
            <a:pPr marL="694944" indent="-2286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en-US" sz="2000" b="0" dirty="0">
                <a:solidFill>
                  <a:srgbClr val="1B38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FINRED – Financial Well-Being Assessment</a:t>
            </a:r>
          </a:p>
          <a:p>
            <a:pPr marL="12700" indent="0">
              <a:lnSpc>
                <a:spcPct val="100000"/>
              </a:lnSpc>
              <a:spcBef>
                <a:spcPts val="715"/>
              </a:spcBef>
              <a:buNone/>
              <a:tabLst>
                <a:tab pos="240665" algn="l"/>
                <a:tab pos="241300" algn="l"/>
              </a:tabLst>
            </a:pPr>
            <a:endParaRPr lang="en-US" dirty="0">
              <a:latin typeface="Arial"/>
              <a:cs typeface="Arial"/>
            </a:endParaRPr>
          </a:p>
          <a:p>
            <a:pPr marL="12700" indent="0">
              <a:lnSpc>
                <a:spcPct val="100000"/>
              </a:lnSpc>
              <a:spcBef>
                <a:spcPts val="715"/>
              </a:spcBef>
              <a:buNone/>
              <a:tabLst>
                <a:tab pos="240665" algn="l"/>
                <a:tab pos="241300" algn="l"/>
              </a:tabLst>
            </a:pPr>
            <a:endParaRPr lang="en-US" sz="2000" b="0" dirty="0">
              <a:solidFill>
                <a:srgbClr val="0040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indent="0">
              <a:lnSpc>
                <a:spcPct val="100000"/>
              </a:lnSpc>
              <a:spcBef>
                <a:spcPts val="715"/>
              </a:spcBef>
              <a:buNone/>
              <a:tabLst>
                <a:tab pos="240665" algn="l"/>
                <a:tab pos="241300" algn="l"/>
              </a:tabLst>
            </a:pPr>
            <a:endParaRPr lang="en-US" dirty="0">
              <a:latin typeface="Arial"/>
              <a:cs typeface="Arial"/>
            </a:endParaRPr>
          </a:p>
        </p:txBody>
      </p:sp>
      <p:cxnSp>
        <p:nvCxnSpPr>
          <p:cNvPr id="7" name="Straight Connector 6" descr="Line separating the bullet points and the QR code and the logo for the Office of Financial Readiness.">
            <a:extLst>
              <a:ext uri="{FF2B5EF4-FFF2-40B4-BE49-F238E27FC236}">
                <a16:creationId xmlns:a16="http://schemas.microsoft.com/office/drawing/2014/main" id="{72AF7613-CE54-CA6E-40BD-3187D79E0ECE}"/>
              </a:ext>
            </a:extLst>
          </p:cNvPr>
          <p:cNvCxnSpPr/>
          <p:nvPr/>
        </p:nvCxnSpPr>
        <p:spPr>
          <a:xfrm>
            <a:off x="5944901" y="1703439"/>
            <a:ext cx="0" cy="45938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QR code.">
            <a:extLst>
              <a:ext uri="{FF2B5EF4-FFF2-40B4-BE49-F238E27FC236}">
                <a16:creationId xmlns:a16="http://schemas.microsoft.com/office/drawing/2014/main" id="{1B7DE780-CFD1-9A06-CA3B-3CA8951ED24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3568" y="2027061"/>
            <a:ext cx="1529158" cy="1547852"/>
          </a:xfrm>
          <a:prstGeom prst="rect">
            <a:avLst/>
          </a:prstGeom>
        </p:spPr>
      </p:pic>
      <p:pic>
        <p:nvPicPr>
          <p:cNvPr id="6" name="Picture 5" descr="Office of Financial Readiness logo.">
            <a:extLst>
              <a:ext uri="{FF2B5EF4-FFF2-40B4-BE49-F238E27FC236}">
                <a16:creationId xmlns:a16="http://schemas.microsoft.com/office/drawing/2014/main" id="{0004C886-B304-EE54-09E7-311BAC68FCF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8034" y="4390259"/>
            <a:ext cx="2340226" cy="816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4048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AF1C2042-D9D3-D245-865D-CC22316E29A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364826" y="567558"/>
            <a:ext cx="6204249" cy="64415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Touchpoint Training Requirements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2244D521-748A-491B-6309-3AF0D53D68EC}"/>
              </a:ext>
            </a:extLst>
          </p:cNvPr>
          <p:cNvSpPr txBox="1">
            <a:spLocks/>
          </p:cNvSpPr>
          <p:nvPr/>
        </p:nvSpPr>
        <p:spPr>
          <a:xfrm>
            <a:off x="1094642" y="1577641"/>
            <a:ext cx="2585081" cy="48094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42" indent="-171442" algn="l" defTabSz="685766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500" b="1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1pPr>
            <a:lvl2pPr marL="51432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2pPr>
            <a:lvl3pPr marL="857207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3pPr>
            <a:lvl4pPr marL="1200090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4pPr>
            <a:lvl5pPr marL="1542974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5pPr>
            <a:lvl6pPr marL="1885856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41300" indent="-2286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spc="-5" dirty="0">
                <a:solidFill>
                  <a:srgbClr val="1B3867"/>
                </a:solidFill>
                <a:latin typeface="Arial"/>
                <a:cs typeface="Arial"/>
              </a:rPr>
              <a:t>13 Career Touchpoints</a:t>
            </a:r>
          </a:p>
          <a:p>
            <a:pPr marL="241300" indent="-2286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dirty="0">
                <a:solidFill>
                  <a:srgbClr val="1B3867"/>
                </a:solidFill>
                <a:latin typeface="Arial"/>
                <a:cs typeface="Arial"/>
              </a:rPr>
              <a:t>MANDATORY </a:t>
            </a:r>
            <a:br>
              <a:rPr lang="en-US" dirty="0">
                <a:solidFill>
                  <a:srgbClr val="1B3867"/>
                </a:solidFill>
                <a:latin typeface="Arial"/>
                <a:cs typeface="Arial"/>
              </a:rPr>
            </a:br>
            <a:r>
              <a:rPr lang="en-US" dirty="0">
                <a:solidFill>
                  <a:srgbClr val="1B3867"/>
                </a:solidFill>
                <a:latin typeface="Arial"/>
                <a:cs typeface="Arial"/>
              </a:rPr>
              <a:t>since 2016</a:t>
            </a:r>
          </a:p>
          <a:p>
            <a:pPr marL="241300" indent="-2286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dirty="0">
                <a:solidFill>
                  <a:srgbClr val="1B3867"/>
                </a:solidFill>
                <a:latin typeface="Arial"/>
                <a:cs typeface="Arial"/>
              </a:rPr>
              <a:t>Proactive leadership</a:t>
            </a:r>
            <a:br>
              <a:rPr lang="en-US" dirty="0">
                <a:solidFill>
                  <a:srgbClr val="1B3867"/>
                </a:solidFill>
                <a:latin typeface="Arial"/>
                <a:cs typeface="Arial"/>
              </a:rPr>
            </a:br>
            <a:r>
              <a:rPr lang="en-US" dirty="0">
                <a:solidFill>
                  <a:srgbClr val="1B3867"/>
                </a:solidFill>
                <a:latin typeface="Arial"/>
                <a:cs typeface="Arial"/>
              </a:rPr>
              <a:t>required</a:t>
            </a:r>
          </a:p>
        </p:txBody>
      </p:sp>
      <p:pic>
        <p:nvPicPr>
          <p:cNvPr id="4" name="Picture 3" descr="Roadmap depicting the 13 career touchpoint.">
            <a:extLst>
              <a:ext uri="{FF2B5EF4-FFF2-40B4-BE49-F238E27FC236}">
                <a16:creationId xmlns:a16="http://schemas.microsoft.com/office/drawing/2014/main" id="{E3AAD8BA-AB2C-3FB8-2A89-F9C9FBF775C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3970" y="1339983"/>
            <a:ext cx="4938332" cy="4805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7054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AF1C2042-D9D3-D245-865D-CC22316E29A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364826" y="567558"/>
            <a:ext cx="6204249" cy="64415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Understanding Credit</a:t>
            </a:r>
          </a:p>
        </p:txBody>
      </p:sp>
      <p:sp>
        <p:nvSpPr>
          <p:cNvPr id="2" name="Content Placeholder 16">
            <a:extLst>
              <a:ext uri="{FF2B5EF4-FFF2-40B4-BE49-F238E27FC236}">
                <a16:creationId xmlns:a16="http://schemas.microsoft.com/office/drawing/2014/main" id="{EEC4A2B4-6D3C-811E-319D-E2F78E6510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642" y="1577641"/>
            <a:ext cx="5164340" cy="5436934"/>
          </a:xfrm>
        </p:spPr>
        <p:txBody>
          <a:bodyPr>
            <a:normAutofit/>
          </a:bodyPr>
          <a:lstStyle/>
          <a:p>
            <a:pPr marL="241300" indent="-2286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sz="2500" spc="-5" dirty="0">
                <a:solidFill>
                  <a:srgbClr val="1B3867"/>
                </a:solidFill>
                <a:latin typeface="Arial"/>
                <a:cs typeface="Arial"/>
              </a:rPr>
              <a:t>Review credit report</a:t>
            </a:r>
          </a:p>
          <a:p>
            <a:pPr marL="698483" lvl="1" indent="-228600">
              <a:lnSpc>
                <a:spcPct val="100000"/>
              </a:lnSpc>
              <a:spcBef>
                <a:spcPts val="0"/>
              </a:spcBef>
              <a:tabLst>
                <a:tab pos="240665" algn="l"/>
                <a:tab pos="241300" algn="l"/>
              </a:tabLst>
            </a:pPr>
            <a:r>
              <a:rPr lang="en-US" sz="2000" i="1" spc="-10" dirty="0">
                <a:solidFill>
                  <a:srgbClr val="1B3867"/>
                </a:solidFill>
                <a:latin typeface="Arial"/>
                <a:cs typeface="Arial"/>
                <a:hlinkClick r:id="rId2"/>
              </a:rPr>
              <a:t>https://www.annualcreditreport.com</a:t>
            </a:r>
            <a:endParaRPr lang="en-US" sz="2000" i="1" spc="-10" dirty="0">
              <a:solidFill>
                <a:srgbClr val="1B3867"/>
              </a:solidFill>
              <a:latin typeface="Arial"/>
              <a:cs typeface="Arial"/>
            </a:endParaRPr>
          </a:p>
          <a:p>
            <a:pPr marL="698483" lvl="1" indent="-228600">
              <a:lnSpc>
                <a:spcPct val="100000"/>
              </a:lnSpc>
              <a:spcBef>
                <a:spcPts val="0"/>
              </a:spcBef>
              <a:tabLst>
                <a:tab pos="240665" algn="l"/>
                <a:tab pos="241300" algn="l"/>
              </a:tabLst>
            </a:pPr>
            <a:r>
              <a:rPr lang="en-US" sz="2000" spc="-10" dirty="0">
                <a:solidFill>
                  <a:srgbClr val="1B3867"/>
                </a:solidFill>
                <a:latin typeface="Arial"/>
                <a:cs typeface="Arial"/>
              </a:rPr>
              <a:t>Take advantage of free credit monitoring</a:t>
            </a:r>
          </a:p>
          <a:p>
            <a:pPr marL="241300" lvl="0" indent="-2286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sz="2500" spc="-5" dirty="0">
                <a:solidFill>
                  <a:srgbClr val="1B3867"/>
                </a:solidFill>
                <a:latin typeface="Arial"/>
                <a:cs typeface="Arial"/>
              </a:rPr>
              <a:t>Understanding credit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tabLst>
                <a:tab pos="241300" algn="l"/>
              </a:tabLst>
            </a:pPr>
            <a:r>
              <a:rPr lang="en-US" sz="2000" spc="45" dirty="0">
                <a:solidFill>
                  <a:srgbClr val="1B3867"/>
                </a:solidFill>
                <a:latin typeface="Arial"/>
                <a:cs typeface="Arial"/>
              </a:rPr>
              <a:t>Credit reports </a:t>
            </a:r>
            <a:endParaRPr lang="en-US" sz="2000" i="1" spc="45" dirty="0">
              <a:solidFill>
                <a:srgbClr val="1B3867"/>
              </a:solidFill>
              <a:latin typeface="Arial"/>
              <a:cs typeface="Arial"/>
            </a:endParaRP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tabLst>
                <a:tab pos="241300" algn="l"/>
              </a:tabLst>
            </a:pPr>
            <a:r>
              <a:rPr lang="en-US" sz="2000" spc="45" dirty="0">
                <a:solidFill>
                  <a:srgbClr val="1B3867"/>
                </a:solidFill>
                <a:latin typeface="Arial"/>
                <a:cs typeface="Arial"/>
              </a:rPr>
              <a:t>Credit scores</a:t>
            </a:r>
          </a:p>
          <a:p>
            <a:pPr marL="241300" lvl="0" indent="-2286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sz="2500" spc="-5" dirty="0">
                <a:solidFill>
                  <a:srgbClr val="1B3867"/>
                </a:solidFill>
                <a:latin typeface="Arial"/>
                <a:cs typeface="Arial"/>
              </a:rPr>
              <a:t>Create healthy habits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tabLst>
                <a:tab pos="241300" algn="l"/>
              </a:tabLst>
            </a:pPr>
            <a:r>
              <a:rPr lang="en-US" sz="2000" spc="45" dirty="0">
                <a:solidFill>
                  <a:srgbClr val="1B3867"/>
                </a:solidFill>
                <a:latin typeface="Arial"/>
                <a:cs typeface="Arial"/>
              </a:rPr>
              <a:t>Spending plan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tabLst>
                <a:tab pos="241300" algn="l"/>
              </a:tabLst>
            </a:pPr>
            <a:r>
              <a:rPr lang="en-US" sz="2000" spc="45" dirty="0">
                <a:solidFill>
                  <a:srgbClr val="1B3867"/>
                </a:solidFill>
                <a:latin typeface="Arial"/>
                <a:cs typeface="Arial"/>
              </a:rPr>
              <a:t>Pay on time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tabLst>
                <a:tab pos="241300" algn="l"/>
              </a:tabLst>
            </a:pPr>
            <a:r>
              <a:rPr lang="en-US" sz="2000" spc="45" dirty="0">
                <a:solidFill>
                  <a:srgbClr val="1B3867"/>
                </a:solidFill>
                <a:latin typeface="Arial"/>
                <a:cs typeface="Arial"/>
              </a:rPr>
              <a:t>Pay off credit cards monthly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tabLst>
                <a:tab pos="241300" algn="l"/>
              </a:tabLst>
            </a:pPr>
            <a:r>
              <a:rPr lang="en-US" sz="2000" spc="45" dirty="0">
                <a:solidFill>
                  <a:srgbClr val="1B3867"/>
                </a:solidFill>
                <a:latin typeface="Arial"/>
                <a:cs typeface="Arial"/>
              </a:rPr>
              <a:t>Only apply if you need credit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tabLst>
                <a:tab pos="241300" algn="l"/>
              </a:tabLst>
            </a:pPr>
            <a:r>
              <a:rPr lang="en-US" sz="2000" spc="45" dirty="0">
                <a:solidFill>
                  <a:srgbClr val="1B3867"/>
                </a:solidFill>
                <a:latin typeface="Arial"/>
                <a:cs typeface="Arial"/>
              </a:rPr>
              <a:t>Safeguard information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tabLst>
                <a:tab pos="241300" algn="l"/>
              </a:tabLst>
            </a:pPr>
            <a:r>
              <a:rPr lang="en-US" sz="2000" spc="45" dirty="0">
                <a:solidFill>
                  <a:srgbClr val="1B3867"/>
                </a:solidFill>
                <a:latin typeface="Arial"/>
                <a:cs typeface="Arial"/>
              </a:rPr>
              <a:t>Reconcile statements</a:t>
            </a:r>
          </a:p>
        </p:txBody>
      </p:sp>
      <p:grpSp>
        <p:nvGrpSpPr>
          <p:cNvPr id="3" name="Group 2" descr="Protect your credit reputation pie chart.">
            <a:extLst>
              <a:ext uri="{FF2B5EF4-FFF2-40B4-BE49-F238E27FC236}">
                <a16:creationId xmlns:a16="http://schemas.microsoft.com/office/drawing/2014/main" id="{BBE47092-61CA-5B15-0A89-B87AC54305DE}"/>
              </a:ext>
            </a:extLst>
          </p:cNvPr>
          <p:cNvGrpSpPr/>
          <p:nvPr/>
        </p:nvGrpSpPr>
        <p:grpSpPr>
          <a:xfrm>
            <a:off x="5017227" y="2195615"/>
            <a:ext cx="4002082" cy="3631818"/>
            <a:chOff x="5105970" y="2192742"/>
            <a:chExt cx="3588638" cy="3573183"/>
          </a:xfrm>
        </p:grpSpPr>
        <p:pic>
          <p:nvPicPr>
            <p:cNvPr id="4" name="Picture 3">
              <a:hlinkClick r:id="rId3" action="ppaction://hlinkfile"/>
              <a:extLst>
                <a:ext uri="{FF2B5EF4-FFF2-40B4-BE49-F238E27FC236}">
                  <a16:creationId xmlns:a16="http://schemas.microsoft.com/office/drawing/2014/main" id="{5FC0AAA0-79EB-56A7-EE43-AA783774381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89575" y="2192742"/>
              <a:ext cx="3405033" cy="3573183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A97BF44-86E8-C9F6-D232-D3000DA8345E}"/>
                </a:ext>
              </a:extLst>
            </p:cNvPr>
            <p:cNvSpPr/>
            <p:nvPr/>
          </p:nvSpPr>
          <p:spPr>
            <a:xfrm>
              <a:off x="7201889" y="3284562"/>
              <a:ext cx="1244477" cy="9694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45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Payment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45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History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500" b="1" i="0" u="none" strike="noStrike" kern="1200" cap="none" spc="45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35%</a:t>
              </a:r>
              <a:endPara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C901184-987C-3907-1E01-B7BD33E83560}"/>
                </a:ext>
              </a:extLst>
            </p:cNvPr>
            <p:cNvSpPr/>
            <p:nvPr/>
          </p:nvSpPr>
          <p:spPr>
            <a:xfrm>
              <a:off x="6219442" y="4166179"/>
              <a:ext cx="1244477" cy="9079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45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Amounts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45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Owed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500" b="1" i="0" u="none" strike="noStrike" kern="1200" cap="none" spc="45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30%</a:t>
              </a:r>
              <a:endPara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99EDA60-4A5C-39C1-FCE0-86C57A1E12D0}"/>
                </a:ext>
              </a:extLst>
            </p:cNvPr>
            <p:cNvSpPr/>
            <p:nvPr/>
          </p:nvSpPr>
          <p:spPr>
            <a:xfrm>
              <a:off x="5105970" y="3381686"/>
              <a:ext cx="1604695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45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Length of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45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Credit History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45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15%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FAEF5E2-262B-03EF-7AC1-529C4DD35CA1}"/>
                </a:ext>
              </a:extLst>
            </p:cNvPr>
            <p:cNvSpPr/>
            <p:nvPr/>
          </p:nvSpPr>
          <p:spPr>
            <a:xfrm>
              <a:off x="6600300" y="2434771"/>
              <a:ext cx="799086" cy="10036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45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Types of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45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Credit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1200" cap="none" spc="45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10%</a:t>
              </a:r>
              <a:endPara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85754D2-F81A-4C3D-83D7-3234083A7F38}"/>
                </a:ext>
              </a:extLst>
            </p:cNvPr>
            <p:cNvSpPr/>
            <p:nvPr/>
          </p:nvSpPr>
          <p:spPr>
            <a:xfrm>
              <a:off x="5951658" y="2704915"/>
              <a:ext cx="799086" cy="7923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45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New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45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Credi</a:t>
              </a:r>
              <a:r>
                <a:rPr kumimoji="0" lang="en-US" sz="1050" b="0" i="0" u="none" strike="noStrike" kern="1200" cap="none" spc="45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t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1200" cap="none" spc="45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10%</a:t>
              </a:r>
              <a:endPara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4" name="Picture 23" descr="Paper with hand icon indicating additional resource.">
            <a:extLst>
              <a:ext uri="{FF2B5EF4-FFF2-40B4-BE49-F238E27FC236}">
                <a16:creationId xmlns:a16="http://schemas.microsoft.com/office/drawing/2014/main" id="{01A899FB-BAFE-F73D-D3EC-31AE06B2E0C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650" y="6297250"/>
            <a:ext cx="324952" cy="394309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29F2151E-020A-420A-D3E0-20FD8C4B6A87}"/>
              </a:ext>
            </a:extLst>
          </p:cNvPr>
          <p:cNvSpPr txBox="1"/>
          <p:nvPr/>
        </p:nvSpPr>
        <p:spPr>
          <a:xfrm>
            <a:off x="808602" y="6414560"/>
            <a:ext cx="46505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1B38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Understanding Credit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B38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Handout Available  </a:t>
            </a:r>
          </a:p>
        </p:txBody>
      </p:sp>
    </p:spTree>
    <p:extLst>
      <p:ext uri="{BB962C8B-B14F-4D97-AF65-F5344CB8AC3E}">
        <p14:creationId xmlns:p14="http://schemas.microsoft.com/office/powerpoint/2010/main" val="32510930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4090DE81521CE4B88B5512E39F56EF8" ma:contentTypeVersion="8" ma:contentTypeDescription="Create a new document." ma:contentTypeScope="" ma:versionID="1ba77bb6adedd42c35254964ca51af83">
  <xsd:schema xmlns:xsd="http://www.w3.org/2001/XMLSchema" xmlns:xs="http://www.w3.org/2001/XMLSchema" xmlns:p="http://schemas.microsoft.com/office/2006/metadata/properties" xmlns:ns2="2c4805a9-dc74-4644-b96f-167f72ca096e" xmlns:ns3="212bfd8b-67e8-494c-be0e-1cffc0be9cd4" targetNamespace="http://schemas.microsoft.com/office/2006/metadata/properties" ma:root="true" ma:fieldsID="a8389bd31f0e4af25a9eb95ee9b27f65" ns2:_="" ns3:_="">
    <xsd:import namespace="2c4805a9-dc74-4644-b96f-167f72ca096e"/>
    <xsd:import namespace="212bfd8b-67e8-494c-be0e-1cffc0be9cd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4805a9-dc74-4644-b96f-167f72ca09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2bfd8b-67e8-494c-be0e-1cffc0be9cd4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631BC27-BD32-4B3C-BA1C-725888D865F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DAC768B-27B8-4FAB-94E5-236A1A997F6D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6A7C1406-EBF0-4934-9E89-E23B8C077911}"/>
</file>

<file path=customXml/itemProps4.xml><?xml version="1.0" encoding="utf-8"?>
<ds:datastoreItem xmlns:ds="http://schemas.openxmlformats.org/officeDocument/2006/customXml" ds:itemID="{83253B14-47DF-4833-A856-BF155A824AD3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1659c2a6-812d-4fa0-a3d2-a8df9c9e9d19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1834</TotalTime>
  <Words>990</Words>
  <Application>Microsoft Macintosh PowerPoint</Application>
  <PresentationFormat>Letter Paper (8.5x11 in)</PresentationFormat>
  <Paragraphs>253</Paragraphs>
  <Slides>23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Calibri</vt:lpstr>
      <vt:lpstr>Courier New</vt:lpstr>
      <vt:lpstr>Wingdings</vt:lpstr>
      <vt:lpstr>Office Theme</vt:lpstr>
      <vt:lpstr>Custom Design</vt:lpstr>
      <vt:lpstr>Leadership Training</vt:lpstr>
      <vt:lpstr>Agenda</vt:lpstr>
      <vt:lpstr>Basic Finance</vt:lpstr>
      <vt:lpstr>The Need for Personal Financial Management</vt:lpstr>
      <vt:lpstr>Common Financial Warning Signs</vt:lpstr>
      <vt:lpstr>Potential Consequences</vt:lpstr>
      <vt:lpstr>Leaders and Economic Security</vt:lpstr>
      <vt:lpstr>Touchpoint Training Requirements</vt:lpstr>
      <vt:lpstr>Understanding Credit</vt:lpstr>
      <vt:lpstr>Consumer Protections</vt:lpstr>
      <vt:lpstr>Military Consumer Protection Laws</vt:lpstr>
      <vt:lpstr>Sources of Help for Military Consumers</vt:lpstr>
      <vt:lpstr>Planning for the Future</vt:lpstr>
      <vt:lpstr>Retirement</vt:lpstr>
      <vt:lpstr>Military Retirement Overview</vt:lpstr>
      <vt:lpstr>BRS Thrift Savings Plan  Contributions</vt:lpstr>
      <vt:lpstr>Understand…</vt:lpstr>
      <vt:lpstr>Compensation, Benefits,  and Entitlements</vt:lpstr>
      <vt:lpstr>Career Investment Programs</vt:lpstr>
      <vt:lpstr>Summary and Resources</vt:lpstr>
      <vt:lpstr>Summary</vt:lpstr>
      <vt:lpstr>Resources</vt:lpstr>
      <vt:lpstr>Thank You!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Erick Castillo</dc:creator>
  <cp:keywords>Select Classification Level, Internal</cp:keywords>
  <cp:lastModifiedBy>Samantha Salazar</cp:lastModifiedBy>
  <cp:revision>235</cp:revision>
  <dcterms:created xsi:type="dcterms:W3CDTF">2020-11-16T05:07:15Z</dcterms:created>
  <dcterms:modified xsi:type="dcterms:W3CDTF">2024-01-24T18:24:34Z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600586</vt:lpwstr>
  </property>
  <property fmtid="{D5CDD505-2E9C-101B-9397-08002B2CF9AE}" pid="3" name="NXPowerLiteSettings">
    <vt:lpwstr>C700052003A000</vt:lpwstr>
  </property>
  <property fmtid="{D5CDD505-2E9C-101B-9397-08002B2CF9AE}" pid="4" name="NXPowerLiteVersion">
    <vt:lpwstr>D8.0.8</vt:lpwstr>
  </property>
  <property fmtid="{D5CDD505-2E9C-101B-9397-08002B2CF9AE}" pid="5" name="TitusGUID">
    <vt:lpwstr>f7fec962-a98d-444a-b90f-fab9e8799357</vt:lpwstr>
  </property>
  <property fmtid="{D5CDD505-2E9C-101B-9397-08002B2CF9AE}" pid="6" name="PreClass">
    <vt:lpwstr>True</vt:lpwstr>
  </property>
  <property fmtid="{D5CDD505-2E9C-101B-9397-08002B2CF9AE}" pid="7" name="Classification">
    <vt:lpwstr>Internal</vt:lpwstr>
  </property>
  <property fmtid="{D5CDD505-2E9C-101B-9397-08002B2CF9AE}" pid="8" name="ContentTypeId">
    <vt:lpwstr>0x01010064090DE81521CE4B88B5512E39F56EF8</vt:lpwstr>
  </property>
  <property fmtid="{D5CDD505-2E9C-101B-9397-08002B2CF9AE}" pid="9" name="_dlc_DocIdItemGuid">
    <vt:lpwstr>70ebf81c-97c8-4a44-8020-2c5974244ec6</vt:lpwstr>
  </property>
  <property fmtid="{D5CDD505-2E9C-101B-9397-08002B2CF9AE}" pid="10" name="MediaServiceImageTags">
    <vt:lpwstr/>
  </property>
</Properties>
</file>